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0"/>
  </p:notesMasterIdLst>
  <p:sldIdLst>
    <p:sldId id="302" r:id="rId3"/>
    <p:sldId id="257" r:id="rId4"/>
    <p:sldId id="303" r:id="rId5"/>
    <p:sldId id="258" r:id="rId6"/>
    <p:sldId id="286" r:id="rId7"/>
    <p:sldId id="304" r:id="rId8"/>
    <p:sldId id="305" r:id="rId9"/>
    <p:sldId id="308" r:id="rId10"/>
    <p:sldId id="306" r:id="rId11"/>
    <p:sldId id="307" r:id="rId12"/>
    <p:sldId id="334" r:id="rId13"/>
    <p:sldId id="335" r:id="rId14"/>
    <p:sldId id="265" r:id="rId15"/>
    <p:sldId id="310" r:id="rId16"/>
    <p:sldId id="311" r:id="rId17"/>
    <p:sldId id="312" r:id="rId18"/>
    <p:sldId id="313" r:id="rId19"/>
    <p:sldId id="336" r:id="rId21"/>
    <p:sldId id="309" r:id="rId22"/>
    <p:sldId id="337" r:id="rId23"/>
    <p:sldId id="338" r:id="rId24"/>
    <p:sldId id="288" r:id="rId25"/>
    <p:sldId id="339" r:id="rId26"/>
    <p:sldId id="289" r:id="rId27"/>
    <p:sldId id="314" r:id="rId28"/>
    <p:sldId id="316" r:id="rId29"/>
    <p:sldId id="317" r:id="rId30"/>
    <p:sldId id="318" r:id="rId31"/>
    <p:sldId id="319" r:id="rId32"/>
    <p:sldId id="320" r:id="rId33"/>
    <p:sldId id="321" r:id="rId34"/>
    <p:sldId id="340" r:id="rId35"/>
    <p:sldId id="322" r:id="rId36"/>
    <p:sldId id="323" r:id="rId37"/>
    <p:sldId id="324" r:id="rId38"/>
    <p:sldId id="325" r:id="rId39"/>
    <p:sldId id="326" r:id="rId40"/>
    <p:sldId id="327" r:id="rId41"/>
    <p:sldId id="331" r:id="rId42"/>
    <p:sldId id="270" r:id="rId43"/>
    <p:sldId id="332" r:id="rId44"/>
    <p:sldId id="33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mar Gourabh" initials="K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4.svg"/><Relationship Id="rId7" Type="http://schemas.openxmlformats.org/officeDocument/2006/relationships/image" Target="../media/image59.png"/><Relationship Id="rId6" Type="http://schemas.openxmlformats.org/officeDocument/2006/relationships/image" Target="../media/image3.svg"/><Relationship Id="rId5" Type="http://schemas.openxmlformats.org/officeDocument/2006/relationships/image" Target="../media/image58.png"/><Relationship Id="rId4" Type="http://schemas.openxmlformats.org/officeDocument/2006/relationships/image" Target="../media/image2.svg"/><Relationship Id="rId3" Type="http://schemas.openxmlformats.org/officeDocument/2006/relationships/image" Target="../media/image57.png"/><Relationship Id="rId2" Type="http://schemas.openxmlformats.org/officeDocument/2006/relationships/image" Target="../media/image1.svg"/><Relationship Id="rId10" Type="http://schemas.openxmlformats.org/officeDocument/2006/relationships/image" Target="../media/image5.svg"/><Relationship Id="rId1"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4.svg"/><Relationship Id="rId7" Type="http://schemas.openxmlformats.org/officeDocument/2006/relationships/image" Target="../media/image59.png"/><Relationship Id="rId6" Type="http://schemas.openxmlformats.org/officeDocument/2006/relationships/image" Target="../media/image3.svg"/><Relationship Id="rId5" Type="http://schemas.openxmlformats.org/officeDocument/2006/relationships/image" Target="../media/image58.png"/><Relationship Id="rId4" Type="http://schemas.openxmlformats.org/officeDocument/2006/relationships/image" Target="../media/image2.svg"/><Relationship Id="rId3" Type="http://schemas.openxmlformats.org/officeDocument/2006/relationships/image" Target="../media/image57.png"/><Relationship Id="rId2" Type="http://schemas.openxmlformats.org/officeDocument/2006/relationships/image" Target="../media/image1.svg"/><Relationship Id="rId10" Type="http://schemas.openxmlformats.org/officeDocument/2006/relationships/image" Target="../media/image5.sv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5C5369-2545-4397-B43E-969F376B7CC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15A0A0B-91C5-44A7-86AB-68D7BBB4A4EA}">
      <dgm:prSet/>
      <dgm:spPr/>
      <dgm:t>
        <a:bodyPr/>
        <a:lstStyle/>
        <a:p>
          <a:pPr>
            <a:lnSpc>
              <a:spcPct val="100000"/>
            </a:lnSpc>
          </a:pPr>
          <a:r>
            <a:rPr lang="en-US"/>
            <a:t>Using a Random Forest Model, I have successfully predicted the comments given in the test data to be Negative vs Non-Negative (Positive and Neutral).</a:t>
          </a:r>
        </a:p>
      </dgm:t>
    </dgm:pt>
    <dgm:pt modelId="{E48FBE19-77EC-413F-9F03-B218822F5B8F}" cxnId="{ECA57785-E0DC-49B9-9E97-6BA2E9736212}" type="parTrans">
      <dgm:prSet/>
      <dgm:spPr/>
      <dgm:t>
        <a:bodyPr/>
        <a:lstStyle/>
        <a:p>
          <a:endParaRPr lang="en-US"/>
        </a:p>
      </dgm:t>
    </dgm:pt>
    <dgm:pt modelId="{D49F9A92-ECF7-4A85-9AEF-916FC00AFE59}" cxnId="{ECA57785-E0DC-49B9-9E97-6BA2E9736212}" type="sibTrans">
      <dgm:prSet/>
      <dgm:spPr/>
      <dgm:t>
        <a:bodyPr/>
        <a:lstStyle/>
        <a:p>
          <a:pPr>
            <a:lnSpc>
              <a:spcPct val="100000"/>
            </a:lnSpc>
          </a:pPr>
          <a:endParaRPr lang="en-US"/>
        </a:p>
      </dgm:t>
    </dgm:pt>
    <dgm:pt modelId="{6A7EAE9C-7357-4101-9298-EF8CD7D62AB1}">
      <dgm:prSet/>
      <dgm:spPr/>
      <dgm:t>
        <a:bodyPr/>
        <a:lstStyle/>
        <a:p>
          <a:pPr>
            <a:lnSpc>
              <a:spcPct val="100000"/>
            </a:lnSpc>
          </a:pPr>
          <a:r>
            <a:rPr lang="en-US"/>
            <a:t>Limitations:</a:t>
          </a:r>
        </a:p>
      </dgm:t>
    </dgm:pt>
    <dgm:pt modelId="{4E8FCBD1-06C4-4E45-A80B-070342B571FF}" cxnId="{FB812A85-9545-4806-AF65-229AF90A920F}" type="parTrans">
      <dgm:prSet/>
      <dgm:spPr/>
      <dgm:t>
        <a:bodyPr/>
        <a:lstStyle/>
        <a:p>
          <a:endParaRPr lang="en-US"/>
        </a:p>
      </dgm:t>
    </dgm:pt>
    <dgm:pt modelId="{6E9D5DCF-FC1E-46F8-A443-AA83B253D6E6}" cxnId="{FB812A85-9545-4806-AF65-229AF90A920F}" type="sibTrans">
      <dgm:prSet/>
      <dgm:spPr/>
      <dgm:t>
        <a:bodyPr/>
        <a:lstStyle/>
        <a:p>
          <a:pPr>
            <a:lnSpc>
              <a:spcPct val="100000"/>
            </a:lnSpc>
          </a:pPr>
          <a:endParaRPr lang="en-US"/>
        </a:p>
      </dgm:t>
    </dgm:pt>
    <dgm:pt modelId="{4B4AE8E2-7A9A-4548-9A05-90FD14A6C365}">
      <dgm:prSet/>
      <dgm:spPr/>
      <dgm:t>
        <a:bodyPr/>
        <a:lstStyle/>
        <a:p>
          <a:pPr>
            <a:lnSpc>
              <a:spcPct val="100000"/>
            </a:lnSpc>
          </a:pPr>
          <a:r>
            <a:rPr lang="en-US"/>
            <a:t>Some of the limitations can be:</a:t>
          </a:r>
        </a:p>
      </dgm:t>
    </dgm:pt>
    <dgm:pt modelId="{0C073E61-D549-4BAD-BE8C-873BF578B789}" cxnId="{B033855E-4471-4FD7-9416-8BAE16A2DC21}" type="parTrans">
      <dgm:prSet/>
      <dgm:spPr/>
      <dgm:t>
        <a:bodyPr/>
        <a:lstStyle/>
        <a:p>
          <a:endParaRPr lang="en-US"/>
        </a:p>
      </dgm:t>
    </dgm:pt>
    <dgm:pt modelId="{40D7A5E5-9934-4827-BA2B-EE3F31C97091}" cxnId="{B033855E-4471-4FD7-9416-8BAE16A2DC21}" type="sibTrans">
      <dgm:prSet/>
      <dgm:spPr/>
      <dgm:t>
        <a:bodyPr/>
        <a:lstStyle/>
        <a:p>
          <a:pPr>
            <a:lnSpc>
              <a:spcPct val="100000"/>
            </a:lnSpc>
          </a:pPr>
          <a:endParaRPr lang="en-US"/>
        </a:p>
      </dgm:t>
    </dgm:pt>
    <dgm:pt modelId="{F980983E-5FCE-45F6-90F0-DA20F0AEE35F}">
      <dgm:prSet/>
      <dgm:spPr/>
      <dgm:t>
        <a:bodyPr/>
        <a:lstStyle/>
        <a:p>
          <a:pPr>
            <a:lnSpc>
              <a:spcPct val="100000"/>
            </a:lnSpc>
          </a:pPr>
          <a:r>
            <a:rPr lang="en-US"/>
            <a:t>The model might not be able to understand sarcasm.</a:t>
          </a:r>
        </a:p>
      </dgm:t>
    </dgm:pt>
    <dgm:pt modelId="{418E7AF5-312A-4835-97BD-22A582ED6338}" cxnId="{60A8B036-DE56-47BC-8D68-0CF6FCF5463A}" type="parTrans">
      <dgm:prSet/>
      <dgm:spPr/>
      <dgm:t>
        <a:bodyPr/>
        <a:lstStyle/>
        <a:p>
          <a:endParaRPr lang="en-US"/>
        </a:p>
      </dgm:t>
    </dgm:pt>
    <dgm:pt modelId="{16DF9D68-5822-4545-A298-E1ABD851FD02}" cxnId="{60A8B036-DE56-47BC-8D68-0CF6FCF5463A}" type="sibTrans">
      <dgm:prSet/>
      <dgm:spPr/>
      <dgm:t>
        <a:bodyPr/>
        <a:lstStyle/>
        <a:p>
          <a:pPr>
            <a:lnSpc>
              <a:spcPct val="100000"/>
            </a:lnSpc>
          </a:pPr>
          <a:endParaRPr lang="en-US"/>
        </a:p>
      </dgm:t>
    </dgm:pt>
    <dgm:pt modelId="{E820D06C-BC06-4EEE-8B2E-8600ABE05769}">
      <dgm:prSet/>
      <dgm:spPr/>
      <dgm:t>
        <a:bodyPr/>
        <a:lstStyle/>
        <a:p>
          <a:pPr>
            <a:lnSpc>
              <a:spcPct val="100000"/>
            </a:lnSpc>
          </a:pPr>
          <a:r>
            <a:rPr lang="en-US"/>
            <a:t>Sometimes non-negative comments can be wrongly classified as negative ones, leading to loss of constructive feedback or comments.</a:t>
          </a:r>
        </a:p>
      </dgm:t>
    </dgm:pt>
    <dgm:pt modelId="{D455E2C7-EC74-4732-B011-71C37DC4271B}" cxnId="{820B8E1E-6217-4393-97D2-4296AC1540B1}" type="parTrans">
      <dgm:prSet/>
      <dgm:spPr/>
      <dgm:t>
        <a:bodyPr/>
        <a:lstStyle/>
        <a:p>
          <a:endParaRPr lang="en-US"/>
        </a:p>
      </dgm:t>
    </dgm:pt>
    <dgm:pt modelId="{BD6B0998-1609-4C7A-B9C3-5220CDEF1394}" cxnId="{820B8E1E-6217-4393-97D2-4296AC1540B1}" type="sibTrans">
      <dgm:prSet/>
      <dgm:spPr/>
      <dgm:t>
        <a:bodyPr/>
        <a:lstStyle/>
        <a:p>
          <a:endParaRPr lang="en-US"/>
        </a:p>
      </dgm:t>
    </dgm:pt>
    <dgm:pt modelId="{1A3F9C82-BFD4-46E3-9EE5-9B2E55717F36}" type="pres">
      <dgm:prSet presAssocID="{D55C5369-2545-4397-B43E-969F376B7CCD}" presName="root" presStyleCnt="0">
        <dgm:presLayoutVars>
          <dgm:dir/>
          <dgm:resizeHandles val="exact"/>
        </dgm:presLayoutVars>
      </dgm:prSet>
      <dgm:spPr/>
    </dgm:pt>
    <dgm:pt modelId="{5C8C5ABE-F070-4D1F-80C2-1792791E2167}" type="pres">
      <dgm:prSet presAssocID="{315A0A0B-91C5-44A7-86AB-68D7BBB4A4EA}" presName="compNode" presStyleCnt="0"/>
      <dgm:spPr/>
    </dgm:pt>
    <dgm:pt modelId="{14ABD233-ACE9-4F3C-83F5-B5CA212BA3B7}" type="pres">
      <dgm:prSet presAssocID="{315A0A0B-91C5-44A7-86AB-68D7BBB4A4EA}" presName="bgRect" presStyleLbl="bgShp" presStyleIdx="0" presStyleCnt="5"/>
      <dgm:spPr/>
    </dgm:pt>
    <dgm:pt modelId="{38B77403-B653-4025-9FAA-0497A82CE45F}" type="pres">
      <dgm:prSet presAssocID="{315A0A0B-91C5-44A7-86AB-68D7BBB4A4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0A0426BE-9538-4460-A519-4C14B18FA23E}" type="pres">
      <dgm:prSet presAssocID="{315A0A0B-91C5-44A7-86AB-68D7BBB4A4EA}" presName="spaceRect" presStyleCnt="0"/>
      <dgm:spPr/>
    </dgm:pt>
    <dgm:pt modelId="{C74B26F7-7C4B-4C79-AAEE-F19189EB7FC4}" type="pres">
      <dgm:prSet presAssocID="{315A0A0B-91C5-44A7-86AB-68D7BBB4A4EA}" presName="parTx" presStyleLbl="revTx" presStyleIdx="0" presStyleCnt="5">
        <dgm:presLayoutVars>
          <dgm:chMax val="0"/>
          <dgm:chPref val="0"/>
        </dgm:presLayoutVars>
      </dgm:prSet>
      <dgm:spPr/>
    </dgm:pt>
    <dgm:pt modelId="{CE6F4106-F795-4FE2-8535-A6B645E1A66E}" type="pres">
      <dgm:prSet presAssocID="{D49F9A92-ECF7-4A85-9AEF-916FC00AFE59}" presName="sibTrans" presStyleCnt="0"/>
      <dgm:spPr/>
    </dgm:pt>
    <dgm:pt modelId="{05D34B6E-8759-4606-B8B9-BDD35CADC780}" type="pres">
      <dgm:prSet presAssocID="{6A7EAE9C-7357-4101-9298-EF8CD7D62AB1}" presName="compNode" presStyleCnt="0"/>
      <dgm:spPr/>
    </dgm:pt>
    <dgm:pt modelId="{86428EBD-ABF4-4FF6-906E-85CCC47A06B2}" type="pres">
      <dgm:prSet presAssocID="{6A7EAE9C-7357-4101-9298-EF8CD7D62AB1}" presName="bgRect" presStyleLbl="bgShp" presStyleIdx="1" presStyleCnt="5"/>
      <dgm:spPr/>
    </dgm:pt>
    <dgm:pt modelId="{DB7DA391-1C71-47AA-B7EE-7A1C90B8119E}" type="pres">
      <dgm:prSet presAssocID="{6A7EAE9C-7357-4101-9298-EF8CD7D62AB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4E2DB59D-4F19-4D2C-9C33-29F79C9E0BCB}" type="pres">
      <dgm:prSet presAssocID="{6A7EAE9C-7357-4101-9298-EF8CD7D62AB1}" presName="spaceRect" presStyleCnt="0"/>
      <dgm:spPr/>
    </dgm:pt>
    <dgm:pt modelId="{2A404B55-796C-4132-92CF-2C7090D3BF15}" type="pres">
      <dgm:prSet presAssocID="{6A7EAE9C-7357-4101-9298-EF8CD7D62AB1}" presName="parTx" presStyleLbl="revTx" presStyleIdx="1" presStyleCnt="5">
        <dgm:presLayoutVars>
          <dgm:chMax val="0"/>
          <dgm:chPref val="0"/>
        </dgm:presLayoutVars>
      </dgm:prSet>
      <dgm:spPr/>
    </dgm:pt>
    <dgm:pt modelId="{868CDE41-C7C6-4009-89D6-AF22E341EBF0}" type="pres">
      <dgm:prSet presAssocID="{6E9D5DCF-FC1E-46F8-A443-AA83B253D6E6}" presName="sibTrans" presStyleCnt="0"/>
      <dgm:spPr/>
    </dgm:pt>
    <dgm:pt modelId="{5ED670BE-0631-488C-972A-099B479B8E7E}" type="pres">
      <dgm:prSet presAssocID="{4B4AE8E2-7A9A-4548-9A05-90FD14A6C365}" presName="compNode" presStyleCnt="0"/>
      <dgm:spPr/>
    </dgm:pt>
    <dgm:pt modelId="{8EFC7768-69FE-496A-8A76-769C7B112503}" type="pres">
      <dgm:prSet presAssocID="{4B4AE8E2-7A9A-4548-9A05-90FD14A6C365}" presName="bgRect" presStyleLbl="bgShp" presStyleIdx="2" presStyleCnt="5"/>
      <dgm:spPr/>
    </dgm:pt>
    <dgm:pt modelId="{9456C7FC-CF98-4880-AA91-763D3C8C647C}" type="pres">
      <dgm:prSet presAssocID="{4B4AE8E2-7A9A-4548-9A05-90FD14A6C3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2EB3E4F-2CE0-40D3-847C-07FBCD8DF411}" type="pres">
      <dgm:prSet presAssocID="{4B4AE8E2-7A9A-4548-9A05-90FD14A6C365}" presName="spaceRect" presStyleCnt="0"/>
      <dgm:spPr/>
    </dgm:pt>
    <dgm:pt modelId="{EFCB692E-F566-4C5E-84A6-059F1E58B86F}" type="pres">
      <dgm:prSet presAssocID="{4B4AE8E2-7A9A-4548-9A05-90FD14A6C365}" presName="parTx" presStyleLbl="revTx" presStyleIdx="2" presStyleCnt="5">
        <dgm:presLayoutVars>
          <dgm:chMax val="0"/>
          <dgm:chPref val="0"/>
        </dgm:presLayoutVars>
      </dgm:prSet>
      <dgm:spPr/>
    </dgm:pt>
    <dgm:pt modelId="{9AD8CF6B-25B5-413E-9AC9-9C0872585B62}" type="pres">
      <dgm:prSet presAssocID="{40D7A5E5-9934-4827-BA2B-EE3F31C97091}" presName="sibTrans" presStyleCnt="0"/>
      <dgm:spPr/>
    </dgm:pt>
    <dgm:pt modelId="{643F90C8-4B67-42F0-9E5C-8DB5BAB63325}" type="pres">
      <dgm:prSet presAssocID="{F980983E-5FCE-45F6-90F0-DA20F0AEE35F}" presName="compNode" presStyleCnt="0"/>
      <dgm:spPr/>
    </dgm:pt>
    <dgm:pt modelId="{9B79BAA3-BF6E-4640-ADB2-0C49693DABE8}" type="pres">
      <dgm:prSet presAssocID="{F980983E-5FCE-45F6-90F0-DA20F0AEE35F}" presName="bgRect" presStyleLbl="bgShp" presStyleIdx="3" presStyleCnt="5"/>
      <dgm:spPr/>
    </dgm:pt>
    <dgm:pt modelId="{81416CE8-1801-4762-83E2-DD8D469D2389}" type="pres">
      <dgm:prSet presAssocID="{F980983E-5FCE-45F6-90F0-DA20F0AEE3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590A3675-B2A8-48BD-B2B1-B95B1EF5842A}" type="pres">
      <dgm:prSet presAssocID="{F980983E-5FCE-45F6-90F0-DA20F0AEE35F}" presName="spaceRect" presStyleCnt="0"/>
      <dgm:spPr/>
    </dgm:pt>
    <dgm:pt modelId="{DBAB4D9B-E28B-4D60-9784-EBCBE7B45676}" type="pres">
      <dgm:prSet presAssocID="{F980983E-5FCE-45F6-90F0-DA20F0AEE35F}" presName="parTx" presStyleLbl="revTx" presStyleIdx="3" presStyleCnt="5">
        <dgm:presLayoutVars>
          <dgm:chMax val="0"/>
          <dgm:chPref val="0"/>
        </dgm:presLayoutVars>
      </dgm:prSet>
      <dgm:spPr/>
    </dgm:pt>
    <dgm:pt modelId="{4C83EECC-4251-4BE4-BA27-3233F204A892}" type="pres">
      <dgm:prSet presAssocID="{16DF9D68-5822-4545-A298-E1ABD851FD02}" presName="sibTrans" presStyleCnt="0"/>
      <dgm:spPr/>
    </dgm:pt>
    <dgm:pt modelId="{ECEEB648-453B-4E1A-8075-72BB47D0019C}" type="pres">
      <dgm:prSet presAssocID="{E820D06C-BC06-4EEE-8B2E-8600ABE05769}" presName="compNode" presStyleCnt="0"/>
      <dgm:spPr/>
    </dgm:pt>
    <dgm:pt modelId="{894C4FB0-EB01-4800-917D-BB7B28C4AEE0}" type="pres">
      <dgm:prSet presAssocID="{E820D06C-BC06-4EEE-8B2E-8600ABE05769}" presName="bgRect" presStyleLbl="bgShp" presStyleIdx="4" presStyleCnt="5"/>
      <dgm:spPr/>
    </dgm:pt>
    <dgm:pt modelId="{74828F3E-C276-473A-BD79-28EA2C5A1080}" type="pres">
      <dgm:prSet presAssocID="{E820D06C-BC06-4EEE-8B2E-8600ABE0576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E92C9A6C-C730-42EC-AD8B-985C7676841E}" type="pres">
      <dgm:prSet presAssocID="{E820D06C-BC06-4EEE-8B2E-8600ABE05769}" presName="spaceRect" presStyleCnt="0"/>
      <dgm:spPr/>
    </dgm:pt>
    <dgm:pt modelId="{2AB21477-6E64-4364-8F8D-C0F9FB8324EB}" type="pres">
      <dgm:prSet presAssocID="{E820D06C-BC06-4EEE-8B2E-8600ABE05769}" presName="parTx" presStyleLbl="revTx" presStyleIdx="4" presStyleCnt="5">
        <dgm:presLayoutVars>
          <dgm:chMax val="0"/>
          <dgm:chPref val="0"/>
        </dgm:presLayoutVars>
      </dgm:prSet>
      <dgm:spPr/>
    </dgm:pt>
  </dgm:ptLst>
  <dgm:cxnLst>
    <dgm:cxn modelId="{820B8E1E-6217-4393-97D2-4296AC1540B1}" srcId="{D55C5369-2545-4397-B43E-969F376B7CCD}" destId="{E820D06C-BC06-4EEE-8B2E-8600ABE05769}" srcOrd="4" destOrd="0" parTransId="{D455E2C7-EC74-4732-B011-71C37DC4271B}" sibTransId="{BD6B0998-1609-4C7A-B9C3-5220CDEF1394}"/>
    <dgm:cxn modelId="{60A8B036-DE56-47BC-8D68-0CF6FCF5463A}" srcId="{D55C5369-2545-4397-B43E-969F376B7CCD}" destId="{F980983E-5FCE-45F6-90F0-DA20F0AEE35F}" srcOrd="3" destOrd="0" parTransId="{418E7AF5-312A-4835-97BD-22A582ED6338}" sibTransId="{16DF9D68-5822-4545-A298-E1ABD851FD02}"/>
    <dgm:cxn modelId="{F19CFC36-0090-4C69-AD15-8A9FEA884FDF}" type="presOf" srcId="{4B4AE8E2-7A9A-4548-9A05-90FD14A6C365}" destId="{EFCB692E-F566-4C5E-84A6-059F1E58B86F}" srcOrd="0" destOrd="0" presId="urn:microsoft.com/office/officeart/2018/2/layout/IconVerticalSolidList"/>
    <dgm:cxn modelId="{71208B5D-D15F-4A84-882C-CE904DEDB4A0}" type="presOf" srcId="{6A7EAE9C-7357-4101-9298-EF8CD7D62AB1}" destId="{2A404B55-796C-4132-92CF-2C7090D3BF15}" srcOrd="0" destOrd="0" presId="urn:microsoft.com/office/officeart/2018/2/layout/IconVerticalSolidList"/>
    <dgm:cxn modelId="{B033855E-4471-4FD7-9416-8BAE16A2DC21}" srcId="{D55C5369-2545-4397-B43E-969F376B7CCD}" destId="{4B4AE8E2-7A9A-4548-9A05-90FD14A6C365}" srcOrd="2" destOrd="0" parTransId="{0C073E61-D549-4BAD-BE8C-873BF578B789}" sibTransId="{40D7A5E5-9934-4827-BA2B-EE3F31C97091}"/>
    <dgm:cxn modelId="{C8FF8466-432A-4EC1-806B-1C78E443772E}" type="presOf" srcId="{D55C5369-2545-4397-B43E-969F376B7CCD}" destId="{1A3F9C82-BFD4-46E3-9EE5-9B2E55717F36}" srcOrd="0" destOrd="0" presId="urn:microsoft.com/office/officeart/2018/2/layout/IconVerticalSolidList"/>
    <dgm:cxn modelId="{FB812A85-9545-4806-AF65-229AF90A920F}" srcId="{D55C5369-2545-4397-B43E-969F376B7CCD}" destId="{6A7EAE9C-7357-4101-9298-EF8CD7D62AB1}" srcOrd="1" destOrd="0" parTransId="{4E8FCBD1-06C4-4E45-A80B-070342B571FF}" sibTransId="{6E9D5DCF-FC1E-46F8-A443-AA83B253D6E6}"/>
    <dgm:cxn modelId="{ECA57785-E0DC-49B9-9E97-6BA2E9736212}" srcId="{D55C5369-2545-4397-B43E-969F376B7CCD}" destId="{315A0A0B-91C5-44A7-86AB-68D7BBB4A4EA}" srcOrd="0" destOrd="0" parTransId="{E48FBE19-77EC-413F-9F03-B218822F5B8F}" sibTransId="{D49F9A92-ECF7-4A85-9AEF-916FC00AFE59}"/>
    <dgm:cxn modelId="{6744EA8E-5F50-4B70-91D4-2836A6203174}" type="presOf" srcId="{315A0A0B-91C5-44A7-86AB-68D7BBB4A4EA}" destId="{C74B26F7-7C4B-4C79-AAEE-F19189EB7FC4}" srcOrd="0" destOrd="0" presId="urn:microsoft.com/office/officeart/2018/2/layout/IconVerticalSolidList"/>
    <dgm:cxn modelId="{3DEEEADA-BE6A-4306-8250-C8B2BCBBC685}" type="presOf" srcId="{E820D06C-BC06-4EEE-8B2E-8600ABE05769}" destId="{2AB21477-6E64-4364-8F8D-C0F9FB8324EB}" srcOrd="0" destOrd="0" presId="urn:microsoft.com/office/officeart/2018/2/layout/IconVerticalSolidList"/>
    <dgm:cxn modelId="{0245D1DC-4852-47D5-A105-FDEFA38B4B75}" type="presOf" srcId="{F980983E-5FCE-45F6-90F0-DA20F0AEE35F}" destId="{DBAB4D9B-E28B-4D60-9784-EBCBE7B45676}" srcOrd="0" destOrd="0" presId="urn:microsoft.com/office/officeart/2018/2/layout/IconVerticalSolidList"/>
    <dgm:cxn modelId="{7C7F4A64-2783-447C-8DE9-03E67C1C92CB}" type="presParOf" srcId="{1A3F9C82-BFD4-46E3-9EE5-9B2E55717F36}" destId="{5C8C5ABE-F070-4D1F-80C2-1792791E2167}" srcOrd="0" destOrd="0" presId="urn:microsoft.com/office/officeart/2018/2/layout/IconVerticalSolidList"/>
    <dgm:cxn modelId="{011CB128-9DE1-4E3D-B546-B4A6F34AA4ED}" type="presParOf" srcId="{5C8C5ABE-F070-4D1F-80C2-1792791E2167}" destId="{14ABD233-ACE9-4F3C-83F5-B5CA212BA3B7}" srcOrd="0" destOrd="0" presId="urn:microsoft.com/office/officeart/2018/2/layout/IconVerticalSolidList"/>
    <dgm:cxn modelId="{34BB11EA-E3C1-4720-94CF-5BD2898FCF04}" type="presParOf" srcId="{5C8C5ABE-F070-4D1F-80C2-1792791E2167}" destId="{38B77403-B653-4025-9FAA-0497A82CE45F}" srcOrd="1" destOrd="0" presId="urn:microsoft.com/office/officeart/2018/2/layout/IconVerticalSolidList"/>
    <dgm:cxn modelId="{81BE60E3-7352-4D74-8826-79343BC85CCB}" type="presParOf" srcId="{5C8C5ABE-F070-4D1F-80C2-1792791E2167}" destId="{0A0426BE-9538-4460-A519-4C14B18FA23E}" srcOrd="2" destOrd="0" presId="urn:microsoft.com/office/officeart/2018/2/layout/IconVerticalSolidList"/>
    <dgm:cxn modelId="{B01784B2-55D1-47B2-BB0D-6D522DC17701}" type="presParOf" srcId="{5C8C5ABE-F070-4D1F-80C2-1792791E2167}" destId="{C74B26F7-7C4B-4C79-AAEE-F19189EB7FC4}" srcOrd="3" destOrd="0" presId="urn:microsoft.com/office/officeart/2018/2/layout/IconVerticalSolidList"/>
    <dgm:cxn modelId="{96BCB236-EA5F-463F-B4A6-BE39D723D9FD}" type="presParOf" srcId="{1A3F9C82-BFD4-46E3-9EE5-9B2E55717F36}" destId="{CE6F4106-F795-4FE2-8535-A6B645E1A66E}" srcOrd="1" destOrd="0" presId="urn:microsoft.com/office/officeart/2018/2/layout/IconVerticalSolidList"/>
    <dgm:cxn modelId="{C6B7352E-1CA8-49D0-B9A2-AA566BDA4E52}" type="presParOf" srcId="{1A3F9C82-BFD4-46E3-9EE5-9B2E55717F36}" destId="{05D34B6E-8759-4606-B8B9-BDD35CADC780}" srcOrd="2" destOrd="0" presId="urn:microsoft.com/office/officeart/2018/2/layout/IconVerticalSolidList"/>
    <dgm:cxn modelId="{97763EA0-908B-4486-92C5-81932C12DFD9}" type="presParOf" srcId="{05D34B6E-8759-4606-B8B9-BDD35CADC780}" destId="{86428EBD-ABF4-4FF6-906E-85CCC47A06B2}" srcOrd="0" destOrd="0" presId="urn:microsoft.com/office/officeart/2018/2/layout/IconVerticalSolidList"/>
    <dgm:cxn modelId="{97AAEB35-7A87-41A5-B073-6F596A4FCD3C}" type="presParOf" srcId="{05D34B6E-8759-4606-B8B9-BDD35CADC780}" destId="{DB7DA391-1C71-47AA-B7EE-7A1C90B8119E}" srcOrd="1" destOrd="0" presId="urn:microsoft.com/office/officeart/2018/2/layout/IconVerticalSolidList"/>
    <dgm:cxn modelId="{38468510-AE0D-4BF5-A95B-D3458C69A21F}" type="presParOf" srcId="{05D34B6E-8759-4606-B8B9-BDD35CADC780}" destId="{4E2DB59D-4F19-4D2C-9C33-29F79C9E0BCB}" srcOrd="2" destOrd="0" presId="urn:microsoft.com/office/officeart/2018/2/layout/IconVerticalSolidList"/>
    <dgm:cxn modelId="{7B0CE2CB-6C85-4178-87D6-EAF9C6B24D8E}" type="presParOf" srcId="{05D34B6E-8759-4606-B8B9-BDD35CADC780}" destId="{2A404B55-796C-4132-92CF-2C7090D3BF15}" srcOrd="3" destOrd="0" presId="urn:microsoft.com/office/officeart/2018/2/layout/IconVerticalSolidList"/>
    <dgm:cxn modelId="{214296C0-A149-4CB0-B672-392C56220C39}" type="presParOf" srcId="{1A3F9C82-BFD4-46E3-9EE5-9B2E55717F36}" destId="{868CDE41-C7C6-4009-89D6-AF22E341EBF0}" srcOrd="3" destOrd="0" presId="urn:microsoft.com/office/officeart/2018/2/layout/IconVerticalSolidList"/>
    <dgm:cxn modelId="{5ABD7750-0058-41D9-A465-D3AFBFED959A}" type="presParOf" srcId="{1A3F9C82-BFD4-46E3-9EE5-9B2E55717F36}" destId="{5ED670BE-0631-488C-972A-099B479B8E7E}" srcOrd="4" destOrd="0" presId="urn:microsoft.com/office/officeart/2018/2/layout/IconVerticalSolidList"/>
    <dgm:cxn modelId="{A7F8BC4C-D391-4153-AE1D-FF4A4D987672}" type="presParOf" srcId="{5ED670BE-0631-488C-972A-099B479B8E7E}" destId="{8EFC7768-69FE-496A-8A76-769C7B112503}" srcOrd="0" destOrd="0" presId="urn:microsoft.com/office/officeart/2018/2/layout/IconVerticalSolidList"/>
    <dgm:cxn modelId="{BAC75BB7-A02C-42B5-A8DC-AA5F45FE4875}" type="presParOf" srcId="{5ED670BE-0631-488C-972A-099B479B8E7E}" destId="{9456C7FC-CF98-4880-AA91-763D3C8C647C}" srcOrd="1" destOrd="0" presId="urn:microsoft.com/office/officeart/2018/2/layout/IconVerticalSolidList"/>
    <dgm:cxn modelId="{C056A84D-CE0D-4F19-9A91-1B62E1EEF91E}" type="presParOf" srcId="{5ED670BE-0631-488C-972A-099B479B8E7E}" destId="{C2EB3E4F-2CE0-40D3-847C-07FBCD8DF411}" srcOrd="2" destOrd="0" presId="urn:microsoft.com/office/officeart/2018/2/layout/IconVerticalSolidList"/>
    <dgm:cxn modelId="{CCA9DC6E-27D6-4FE2-A92A-562CDC14580D}" type="presParOf" srcId="{5ED670BE-0631-488C-972A-099B479B8E7E}" destId="{EFCB692E-F566-4C5E-84A6-059F1E58B86F}" srcOrd="3" destOrd="0" presId="urn:microsoft.com/office/officeart/2018/2/layout/IconVerticalSolidList"/>
    <dgm:cxn modelId="{51BF8180-796C-44B8-A35E-5D8BD85DF560}" type="presParOf" srcId="{1A3F9C82-BFD4-46E3-9EE5-9B2E55717F36}" destId="{9AD8CF6B-25B5-413E-9AC9-9C0872585B62}" srcOrd="5" destOrd="0" presId="urn:microsoft.com/office/officeart/2018/2/layout/IconVerticalSolidList"/>
    <dgm:cxn modelId="{9E4283B0-D5FF-4B90-A757-9C7EBBD04370}" type="presParOf" srcId="{1A3F9C82-BFD4-46E3-9EE5-9B2E55717F36}" destId="{643F90C8-4B67-42F0-9E5C-8DB5BAB63325}" srcOrd="6" destOrd="0" presId="urn:microsoft.com/office/officeart/2018/2/layout/IconVerticalSolidList"/>
    <dgm:cxn modelId="{22723B25-082D-45E9-8449-578BCBD14A36}" type="presParOf" srcId="{643F90C8-4B67-42F0-9E5C-8DB5BAB63325}" destId="{9B79BAA3-BF6E-4640-ADB2-0C49693DABE8}" srcOrd="0" destOrd="0" presId="urn:microsoft.com/office/officeart/2018/2/layout/IconVerticalSolidList"/>
    <dgm:cxn modelId="{632A6335-F87C-4816-8E60-316A3D3C905E}" type="presParOf" srcId="{643F90C8-4B67-42F0-9E5C-8DB5BAB63325}" destId="{81416CE8-1801-4762-83E2-DD8D469D2389}" srcOrd="1" destOrd="0" presId="urn:microsoft.com/office/officeart/2018/2/layout/IconVerticalSolidList"/>
    <dgm:cxn modelId="{3A2ABA33-72C4-4C26-90C8-8EB3397401D1}" type="presParOf" srcId="{643F90C8-4B67-42F0-9E5C-8DB5BAB63325}" destId="{590A3675-B2A8-48BD-B2B1-B95B1EF5842A}" srcOrd="2" destOrd="0" presId="urn:microsoft.com/office/officeart/2018/2/layout/IconVerticalSolidList"/>
    <dgm:cxn modelId="{F42D2D3F-B1F1-4F7C-9248-9BE4D98EDE8F}" type="presParOf" srcId="{643F90C8-4B67-42F0-9E5C-8DB5BAB63325}" destId="{DBAB4D9B-E28B-4D60-9784-EBCBE7B45676}" srcOrd="3" destOrd="0" presId="urn:microsoft.com/office/officeart/2018/2/layout/IconVerticalSolidList"/>
    <dgm:cxn modelId="{5897CF64-07BE-4595-879C-D6B40D319A99}" type="presParOf" srcId="{1A3F9C82-BFD4-46E3-9EE5-9B2E55717F36}" destId="{4C83EECC-4251-4BE4-BA27-3233F204A892}" srcOrd="7" destOrd="0" presId="urn:microsoft.com/office/officeart/2018/2/layout/IconVerticalSolidList"/>
    <dgm:cxn modelId="{EE8E54C4-225D-4F97-9C0F-E860DC06E17A}" type="presParOf" srcId="{1A3F9C82-BFD4-46E3-9EE5-9B2E55717F36}" destId="{ECEEB648-453B-4E1A-8075-72BB47D0019C}" srcOrd="8" destOrd="0" presId="urn:microsoft.com/office/officeart/2018/2/layout/IconVerticalSolidList"/>
    <dgm:cxn modelId="{A2287A88-8A30-40DD-B0E2-DB3FB6EFACDB}" type="presParOf" srcId="{ECEEB648-453B-4E1A-8075-72BB47D0019C}" destId="{894C4FB0-EB01-4800-917D-BB7B28C4AEE0}" srcOrd="0" destOrd="0" presId="urn:microsoft.com/office/officeart/2018/2/layout/IconVerticalSolidList"/>
    <dgm:cxn modelId="{52F75035-6CB7-46E1-99A1-AFB8EC564CB5}" type="presParOf" srcId="{ECEEB648-453B-4E1A-8075-72BB47D0019C}" destId="{74828F3E-C276-473A-BD79-28EA2C5A1080}" srcOrd="1" destOrd="0" presId="urn:microsoft.com/office/officeart/2018/2/layout/IconVerticalSolidList"/>
    <dgm:cxn modelId="{9A565D5D-6A9D-483C-8178-D54DF2ADD5A5}" type="presParOf" srcId="{ECEEB648-453B-4E1A-8075-72BB47D0019C}" destId="{E92C9A6C-C730-42EC-AD8B-985C7676841E}" srcOrd="2" destOrd="0" presId="urn:microsoft.com/office/officeart/2018/2/layout/IconVerticalSolidList"/>
    <dgm:cxn modelId="{F458B353-C9D9-4540-9C7F-3AC67A1E4974}" type="presParOf" srcId="{ECEEB648-453B-4E1A-8075-72BB47D0019C}" destId="{2AB21477-6E64-4364-8F8D-C0F9FB8324EB}"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BD233-ACE9-4F3C-83F5-B5CA212BA3B7}">
      <dsp:nvSpPr>
        <dsp:cNvPr id="0" name=""/>
        <dsp:cNvSpPr/>
      </dsp:nvSpPr>
      <dsp:spPr>
        <a:xfrm>
          <a:off x="0" y="3988"/>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77403-B653-4025-9FAA-0497A82CE45F}">
      <dsp:nvSpPr>
        <dsp:cNvPr id="0" name=""/>
        <dsp:cNvSpPr/>
      </dsp:nvSpPr>
      <dsp:spPr>
        <a:xfrm>
          <a:off x="256995" y="195141"/>
          <a:ext cx="467263" cy="467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4B26F7-7C4B-4C79-AAEE-F19189EB7FC4}">
      <dsp:nvSpPr>
        <dsp:cNvPr id="0" name=""/>
        <dsp:cNvSpPr/>
      </dsp:nvSpPr>
      <dsp:spPr>
        <a:xfrm>
          <a:off x="981253" y="3988"/>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Using a Random Forest Model, I have successfully predicted the comments given in the test data to be Negative vs Non-Negative (Positive and Neutral).</a:t>
          </a:r>
        </a:p>
      </dsp:txBody>
      <dsp:txXfrm>
        <a:off x="981253" y="3988"/>
        <a:ext cx="5511621" cy="849570"/>
      </dsp:txXfrm>
    </dsp:sp>
    <dsp:sp modelId="{86428EBD-ABF4-4FF6-906E-85CCC47A06B2}">
      <dsp:nvSpPr>
        <dsp:cNvPr id="0" name=""/>
        <dsp:cNvSpPr/>
      </dsp:nvSpPr>
      <dsp:spPr>
        <a:xfrm>
          <a:off x="0" y="1065951"/>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DA391-1C71-47AA-B7EE-7A1C90B8119E}">
      <dsp:nvSpPr>
        <dsp:cNvPr id="0" name=""/>
        <dsp:cNvSpPr/>
      </dsp:nvSpPr>
      <dsp:spPr>
        <a:xfrm>
          <a:off x="256995" y="1257105"/>
          <a:ext cx="467263" cy="467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04B55-796C-4132-92CF-2C7090D3BF15}">
      <dsp:nvSpPr>
        <dsp:cNvPr id="0" name=""/>
        <dsp:cNvSpPr/>
      </dsp:nvSpPr>
      <dsp:spPr>
        <a:xfrm>
          <a:off x="981253" y="1065951"/>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Limitations:</a:t>
          </a:r>
        </a:p>
      </dsp:txBody>
      <dsp:txXfrm>
        <a:off x="981253" y="1065951"/>
        <a:ext cx="5511621" cy="849570"/>
      </dsp:txXfrm>
    </dsp:sp>
    <dsp:sp modelId="{8EFC7768-69FE-496A-8A76-769C7B112503}">
      <dsp:nvSpPr>
        <dsp:cNvPr id="0" name=""/>
        <dsp:cNvSpPr/>
      </dsp:nvSpPr>
      <dsp:spPr>
        <a:xfrm>
          <a:off x="0" y="2127914"/>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6C7FC-CF98-4880-AA91-763D3C8C647C}">
      <dsp:nvSpPr>
        <dsp:cNvPr id="0" name=""/>
        <dsp:cNvSpPr/>
      </dsp:nvSpPr>
      <dsp:spPr>
        <a:xfrm>
          <a:off x="256995" y="2319068"/>
          <a:ext cx="467263" cy="4672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CB692E-F566-4C5E-84A6-059F1E58B86F}">
      <dsp:nvSpPr>
        <dsp:cNvPr id="0" name=""/>
        <dsp:cNvSpPr/>
      </dsp:nvSpPr>
      <dsp:spPr>
        <a:xfrm>
          <a:off x="981253" y="2127914"/>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Some of the limitations can be:</a:t>
          </a:r>
        </a:p>
      </dsp:txBody>
      <dsp:txXfrm>
        <a:off x="981253" y="2127914"/>
        <a:ext cx="5511621" cy="849570"/>
      </dsp:txXfrm>
    </dsp:sp>
    <dsp:sp modelId="{9B79BAA3-BF6E-4640-ADB2-0C49693DABE8}">
      <dsp:nvSpPr>
        <dsp:cNvPr id="0" name=""/>
        <dsp:cNvSpPr/>
      </dsp:nvSpPr>
      <dsp:spPr>
        <a:xfrm>
          <a:off x="0" y="3189877"/>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16CE8-1801-4762-83E2-DD8D469D2389}">
      <dsp:nvSpPr>
        <dsp:cNvPr id="0" name=""/>
        <dsp:cNvSpPr/>
      </dsp:nvSpPr>
      <dsp:spPr>
        <a:xfrm>
          <a:off x="256995" y="3381031"/>
          <a:ext cx="467263" cy="4672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B4D9B-E28B-4D60-9784-EBCBE7B45676}">
      <dsp:nvSpPr>
        <dsp:cNvPr id="0" name=""/>
        <dsp:cNvSpPr/>
      </dsp:nvSpPr>
      <dsp:spPr>
        <a:xfrm>
          <a:off x="981253" y="3189877"/>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The model might not be able to understand sarcasm.</a:t>
          </a:r>
        </a:p>
      </dsp:txBody>
      <dsp:txXfrm>
        <a:off x="981253" y="3189877"/>
        <a:ext cx="5511621" cy="849570"/>
      </dsp:txXfrm>
    </dsp:sp>
    <dsp:sp modelId="{894C4FB0-EB01-4800-917D-BB7B28C4AEE0}">
      <dsp:nvSpPr>
        <dsp:cNvPr id="0" name=""/>
        <dsp:cNvSpPr/>
      </dsp:nvSpPr>
      <dsp:spPr>
        <a:xfrm>
          <a:off x="0" y="4251840"/>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28F3E-C276-473A-BD79-28EA2C5A1080}">
      <dsp:nvSpPr>
        <dsp:cNvPr id="0" name=""/>
        <dsp:cNvSpPr/>
      </dsp:nvSpPr>
      <dsp:spPr>
        <a:xfrm>
          <a:off x="256995" y="4442994"/>
          <a:ext cx="467263" cy="4672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21477-6E64-4364-8F8D-C0F9FB8324EB}">
      <dsp:nvSpPr>
        <dsp:cNvPr id="0" name=""/>
        <dsp:cNvSpPr/>
      </dsp:nvSpPr>
      <dsp:spPr>
        <a:xfrm>
          <a:off x="981253" y="4251840"/>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Sometimes non-negative comments can be wrongly classified as negative ones, leading to loss of constructive feedback or comments.</a:t>
          </a:r>
        </a:p>
      </dsp:txBody>
      <dsp:txXfrm>
        <a:off x="981253" y="4251840"/>
        <a:ext cx="5511621" cy="8495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F1B039-BF79-4EB8-AFB5-C4D06EB80066}"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DA57E6-510D-48C4-B3CB-0A4B36D3AED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DA57E6-510D-48C4-B3CB-0A4B36D3AED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4150378-18D8-42B2-AA1B-885D515A0878}" type="datetime1">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r>
              <a:rPr lang="en-US"/>
              <a:t>FLIPROBO TECHNOLOGIES</a:t>
            </a:r>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3B850FF-6169-4056-8077-06FFA93A5366}" type="slidenum">
              <a:rPr lang="en-US" smtClean="0"/>
            </a:fld>
            <a:endParaRPr 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8AE4107-DB88-45ED-B7F6-795A4EB31485}" type="datetime1">
              <a:rPr lang="en-US" smtClean="0"/>
            </a:fld>
            <a:endParaRPr lang="en-US"/>
          </a:p>
        </p:txBody>
      </p:sp>
      <p:sp>
        <p:nvSpPr>
          <p:cNvPr id="5" name="Footer Placeholder 4"/>
          <p:cNvSpPr>
            <a:spLocks noGrp="1"/>
          </p:cNvSpPr>
          <p:nvPr>
            <p:ph type="ftr" sz="quarter" idx="11"/>
          </p:nvPr>
        </p:nvSpPr>
        <p:spPr/>
        <p:txBody>
          <a:bodyPr/>
          <a:p>
            <a:r>
              <a:rPr lang="en-US"/>
              <a:t>FLIPROBO TECHNOLOGIES</a:t>
            </a:r>
            <a:endParaRPr lang="en-US"/>
          </a:p>
        </p:txBody>
      </p:sp>
      <p:sp>
        <p:nvSpPr>
          <p:cNvPr id="6" name="Slide Number Placeholder 5"/>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4A6C211-6F50-479E-A223-F582297FD514}" type="datetime1">
              <a:rPr lang="en-US" smtClean="0"/>
            </a:fld>
            <a:endParaRPr lang="en-US"/>
          </a:p>
        </p:txBody>
      </p:sp>
      <p:sp>
        <p:nvSpPr>
          <p:cNvPr id="5" name="Footer Placeholder 4"/>
          <p:cNvSpPr>
            <a:spLocks noGrp="1"/>
          </p:cNvSpPr>
          <p:nvPr>
            <p:ph type="ftr" sz="quarter" idx="11"/>
          </p:nvPr>
        </p:nvSpPr>
        <p:spPr/>
        <p:txBody>
          <a:bodyPr/>
          <a:p>
            <a:r>
              <a:rPr lang="en-US"/>
              <a:t>FLIPROBO TECHNOLOGIES</a:t>
            </a:r>
            <a:endParaRPr lang="en-US"/>
          </a:p>
        </p:txBody>
      </p:sp>
      <p:sp>
        <p:nvSpPr>
          <p:cNvPr id="6" name="Slide Number Placeholder 5"/>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B720B8A-2C47-434D-837A-0448726D90E2}" type="datetime1">
              <a:rPr lang="en-US" smtClean="0"/>
            </a:fld>
            <a:endParaRPr lang="en-US" dirty="0"/>
          </a:p>
        </p:txBody>
      </p:sp>
      <p:sp>
        <p:nvSpPr>
          <p:cNvPr id="5" name="Footer Placeholder 4"/>
          <p:cNvSpPr>
            <a:spLocks noGrp="1"/>
          </p:cNvSpPr>
          <p:nvPr>
            <p:ph type="ftr" sz="quarter" idx="11"/>
          </p:nvPr>
        </p:nvSpPr>
        <p:spPr/>
        <p:txBody>
          <a:bodyPr/>
          <a:p>
            <a:r>
              <a:rPr lang="en-US"/>
              <a:t>FLIPROBO TECHNOLOGIES</a:t>
            </a:r>
            <a:endParaRPr lang="en-US"/>
          </a:p>
        </p:txBody>
      </p:sp>
      <p:sp>
        <p:nvSpPr>
          <p:cNvPr id="6" name="Slide Number Placeholder 5"/>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80FA951A-F4D3-4955-8F24-92D20D315AD8}" type="datetime1">
              <a:rPr lang="en-US" smtClean="0"/>
            </a:fld>
            <a:endParaRPr lang="en-US"/>
          </a:p>
        </p:txBody>
      </p:sp>
      <p:sp>
        <p:nvSpPr>
          <p:cNvPr id="5" name="Footer Placeholder 4"/>
          <p:cNvSpPr>
            <a:spLocks noGrp="1"/>
          </p:cNvSpPr>
          <p:nvPr>
            <p:ph type="ftr" sz="quarter" idx="11"/>
          </p:nvPr>
        </p:nvSpPr>
        <p:spPr/>
        <p:txBody>
          <a:bodyPr/>
          <a:p>
            <a:r>
              <a:rPr lang="en-US"/>
              <a:t>FLIPROBO TECHNOLOGIES</a:t>
            </a:r>
            <a:endParaRPr lang="en-US"/>
          </a:p>
        </p:txBody>
      </p:sp>
      <p:sp>
        <p:nvSpPr>
          <p:cNvPr id="6" name="Slide Number Placeholder 5"/>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4070479-45E2-494C-BE9A-1E178E8B44ED}" type="datetime1">
              <a:rPr lang="en-US" smtClean="0"/>
            </a:fld>
            <a:endParaRPr lang="en-US"/>
          </a:p>
        </p:txBody>
      </p:sp>
      <p:sp>
        <p:nvSpPr>
          <p:cNvPr id="6" name="Footer Placeholder 5"/>
          <p:cNvSpPr>
            <a:spLocks noGrp="1"/>
          </p:cNvSpPr>
          <p:nvPr>
            <p:ph type="ftr" sz="quarter" idx="11"/>
          </p:nvPr>
        </p:nvSpPr>
        <p:spPr/>
        <p:txBody>
          <a:bodyPr/>
          <a:p>
            <a:r>
              <a:rPr lang="en-US"/>
              <a:t>FLIPROBO TECHNOLOGIES</a:t>
            </a:r>
            <a:endParaRPr lang="en-US"/>
          </a:p>
        </p:txBody>
      </p:sp>
      <p:sp>
        <p:nvSpPr>
          <p:cNvPr id="7" name="Slide Number Placeholder 6"/>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8A796CBD-9C7E-4F39-8ADD-3A5CDE2B7B13}" type="datetime1">
              <a:rPr lang="en-US" smtClean="0"/>
            </a:fld>
            <a:endParaRPr lang="en-US"/>
          </a:p>
        </p:txBody>
      </p:sp>
      <p:sp>
        <p:nvSpPr>
          <p:cNvPr id="8" name="Footer Placeholder 7"/>
          <p:cNvSpPr>
            <a:spLocks noGrp="1"/>
          </p:cNvSpPr>
          <p:nvPr>
            <p:ph type="ftr" sz="quarter" idx="11"/>
          </p:nvPr>
        </p:nvSpPr>
        <p:spPr/>
        <p:txBody>
          <a:bodyPr/>
          <a:p>
            <a:r>
              <a:rPr lang="en-US"/>
              <a:t>FLIPROBO TECHNOLOGIES</a:t>
            </a:r>
            <a:endParaRPr lang="en-US"/>
          </a:p>
        </p:txBody>
      </p:sp>
      <p:sp>
        <p:nvSpPr>
          <p:cNvPr id="9" name="Slide Number Placeholder 8"/>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E772D75A-B0FD-4720-A136-ADD1126BAEC8}" type="datetime1">
              <a:rPr lang="en-US" smtClean="0"/>
            </a:fld>
            <a:endParaRPr lang="en-US"/>
          </a:p>
        </p:txBody>
      </p:sp>
      <p:sp>
        <p:nvSpPr>
          <p:cNvPr id="4" name="Footer Placeholder 3"/>
          <p:cNvSpPr>
            <a:spLocks noGrp="1"/>
          </p:cNvSpPr>
          <p:nvPr>
            <p:ph type="ftr" sz="quarter" idx="11"/>
          </p:nvPr>
        </p:nvSpPr>
        <p:spPr/>
        <p:txBody>
          <a:bodyPr/>
          <a:p>
            <a:r>
              <a:rPr lang="en-US"/>
              <a:t>FLIPROBO TECHNOLOGIES</a:t>
            </a:r>
            <a:endParaRPr lang="en-US"/>
          </a:p>
        </p:txBody>
      </p:sp>
      <p:sp>
        <p:nvSpPr>
          <p:cNvPr id="5" name="Slide Number Placeholder 4"/>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867BC663-FC9E-456C-B417-73D232E00C02}" type="datetime1">
              <a:rPr lang="en-US" smtClean="0"/>
            </a:fld>
            <a:endParaRPr lang="en-US"/>
          </a:p>
        </p:txBody>
      </p:sp>
      <p:sp>
        <p:nvSpPr>
          <p:cNvPr id="3" name="Footer Placeholder 2"/>
          <p:cNvSpPr>
            <a:spLocks noGrp="1"/>
          </p:cNvSpPr>
          <p:nvPr>
            <p:ph type="ftr" sz="quarter" idx="11"/>
          </p:nvPr>
        </p:nvSpPr>
        <p:spPr/>
        <p:txBody>
          <a:bodyPr/>
          <a:p>
            <a:r>
              <a:rPr lang="en-US"/>
              <a:t>FLIPROBO TECHNOLOGIES</a:t>
            </a:r>
            <a:endParaRPr lang="en-US"/>
          </a:p>
        </p:txBody>
      </p:sp>
      <p:sp>
        <p:nvSpPr>
          <p:cNvPr id="4" name="Slide Number Placeholder 3"/>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9E65B47-C464-4D94-B714-1364E5111C69}" type="datetime1">
              <a:rPr lang="en-US" smtClean="0"/>
            </a:fld>
            <a:endParaRPr lang="en-US"/>
          </a:p>
        </p:txBody>
      </p:sp>
      <p:sp>
        <p:nvSpPr>
          <p:cNvPr id="6" name="Footer Placeholder 5"/>
          <p:cNvSpPr>
            <a:spLocks noGrp="1"/>
          </p:cNvSpPr>
          <p:nvPr>
            <p:ph type="ftr" sz="quarter" idx="11"/>
          </p:nvPr>
        </p:nvSpPr>
        <p:spPr/>
        <p:txBody>
          <a:bodyPr/>
          <a:p>
            <a:r>
              <a:rPr lang="en-US"/>
              <a:t>FLIPROBO TECHNOLOGIES</a:t>
            </a:r>
            <a:endParaRPr lang="en-US"/>
          </a:p>
        </p:txBody>
      </p:sp>
      <p:sp>
        <p:nvSpPr>
          <p:cNvPr id="7" name="Slide Number Placeholder 6"/>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E58EE0-12FC-478C-B733-FC29126B9262}" type="datetime1">
              <a:rPr lang="en-US" smtClean="0"/>
            </a:fld>
            <a:endParaRPr lang="en-US"/>
          </a:p>
        </p:txBody>
      </p:sp>
      <p:sp>
        <p:nvSpPr>
          <p:cNvPr id="6" name="Footer Placeholder 5"/>
          <p:cNvSpPr>
            <a:spLocks noGrp="1"/>
          </p:cNvSpPr>
          <p:nvPr>
            <p:ph type="ftr" sz="quarter" idx="11"/>
          </p:nvPr>
        </p:nvSpPr>
        <p:spPr/>
        <p:txBody>
          <a:bodyPr/>
          <a:p>
            <a:r>
              <a:rPr lang="en-US"/>
              <a:t>FLIPROBO TECHNOLOGIES</a:t>
            </a:r>
            <a:endParaRPr lang="en-US"/>
          </a:p>
        </p:txBody>
      </p:sp>
      <p:sp>
        <p:nvSpPr>
          <p:cNvPr id="7" name="Slide Number Placeholder 6"/>
          <p:cNvSpPr>
            <a:spLocks noGrp="1"/>
          </p:cNvSpPr>
          <p:nvPr>
            <p:ph type="sldNum" sz="quarter" idx="12"/>
          </p:nvPr>
        </p:nvSpPr>
        <p:spPr/>
        <p:txBody>
          <a:bodyPr/>
          <a:p>
            <a:fld id="{73B850FF-6169-4056-8077-06FFA93A5366}" type="slidenum">
              <a:rPr lang="en-US" smtClean="0"/>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A71D4EAF-84EB-4409-BD44-13319F1F106B}" type="datetime1">
              <a:rPr lang="en-US" smtClean="0"/>
            </a:fld>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r>
              <a:rPr lang="en-US"/>
              <a:t>FLIPROBO TECHNOLOGIES</a:t>
            </a:r>
            <a:endParaRPr lang="en-US"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3B850FF-6169-4056-8077-06FFA93A5366}"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3.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3.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139" name="Group 138"/>
          <p:cNvGrpSpPr>
            <a:grpSpLocks noGrp="1" noRot="1" noChangeAspect="1" noMove="1" noResize="1" noUngrp="1"/>
          </p:cNvGrpSpPr>
          <p:nvPr/>
        </p:nvGrpSpPr>
        <p:grpSpPr>
          <a:xfrm>
            <a:off x="150812" y="0"/>
            <a:ext cx="2436813" cy="6858001"/>
            <a:chOff x="1320800" y="0"/>
            <a:chExt cx="2436813" cy="6858001"/>
          </a:xfrm>
        </p:grpSpPr>
        <p:sp>
          <p:nvSpPr>
            <p:cNvPr id="140"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1"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2"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3"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4"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5"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47" name="Rounded Rectangle 16"/>
          <p:cNvSpPr>
            <a:spLocks noGrp="1" noRot="1" noChangeAspect="1" noMove="1" noResize="1" noEditPoints="1" noAdjustHandles="1" noChangeArrowheads="1" noChangeShapeType="1" noTextEdit="1"/>
          </p:cNvSpPr>
          <p:nvPr/>
        </p:nvSpPr>
        <p:spPr>
          <a:xfrm>
            <a:off x="2271680" y="525106"/>
            <a:ext cx="9235440" cy="521208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alignant Comment Classification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1" b="5015"/>
          <a:stretch>
            <a:fillRect/>
          </a:stretch>
        </p:blipFill>
        <p:spPr bwMode="auto">
          <a:xfrm>
            <a:off x="2762386" y="1068663"/>
            <a:ext cx="8254607" cy="42607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6300470" y="4751705"/>
            <a:ext cx="4912995" cy="2245360"/>
          </a:xfrm>
        </p:spPr>
        <p:txBody>
          <a:bodyPr>
            <a:noAutofit/>
          </a:bodyPr>
          <a:lstStyle/>
          <a:p>
            <a:pPr marL="0" indent="0">
              <a:buNone/>
            </a:pPr>
            <a:r>
              <a:rPr lang="en-IN" altLang="en-US" b="1" dirty="0">
                <a:solidFill>
                  <a:schemeClr val="tx1"/>
                </a:solidFill>
                <a:latin typeface="Arial" panose="020B0604020202020204" pitchFamily="34" charset="0"/>
                <a:cs typeface="Arial" panose="020B0604020202020204" pitchFamily="34" charset="0"/>
              </a:rPr>
              <a:t>          </a:t>
            </a:r>
            <a:r>
              <a:rPr lang="en-US" b="1" dirty="0">
                <a:solidFill>
                  <a:schemeClr val="tx1"/>
                </a:solidFill>
                <a:latin typeface="Arial" panose="020B0604020202020204" pitchFamily="34" charset="0"/>
                <a:cs typeface="Arial" panose="020B0604020202020204" pitchFamily="34" charset="0"/>
              </a:rPr>
              <a:t>Submitted by:			 </a:t>
            </a:r>
            <a:endParaRPr lang="en-US" b="1" dirty="0">
              <a:solidFill>
                <a:schemeClr val="tx1"/>
              </a:solidFill>
              <a:latin typeface="Arial" panose="020B0604020202020204" pitchFamily="34" charset="0"/>
              <a:cs typeface="Arial" panose="020B0604020202020204" pitchFamily="34" charset="0"/>
            </a:endParaRPr>
          </a:p>
          <a:p>
            <a:pPr marL="0" indent="0">
              <a:buNone/>
            </a:pPr>
            <a:r>
              <a:rPr lang="en-IN" b="1" dirty="0">
                <a:solidFill>
                  <a:schemeClr val="tx1"/>
                </a:solidFill>
                <a:latin typeface="Arial" panose="020B0604020202020204" pitchFamily="34" charset="0"/>
                <a:cs typeface="Arial" panose="020B0604020202020204" pitchFamily="34" charset="0"/>
              </a:rPr>
              <a:t>    </a:t>
            </a:r>
            <a:r>
              <a:rPr lang="en-IN" b="1" dirty="0">
                <a:solidFill>
                  <a:schemeClr val="accent1"/>
                </a:solidFill>
                <a:latin typeface="Comic Sans MS" panose="030F0702030302020204" charset="0"/>
                <a:cs typeface="Comic Sans MS" panose="030F0702030302020204" charset="0"/>
              </a:rPr>
              <a:t>  Sudhanshu Kumar</a:t>
            </a:r>
            <a:endParaRPr lang="en-IN" b="1" dirty="0">
              <a:solidFill>
                <a:schemeClr val="accent1"/>
              </a:solidFill>
              <a:latin typeface="Comic Sans MS" panose="030F0702030302020204" charset="0"/>
              <a:cs typeface="Comic Sans MS" panose="030F07020303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0773" y="228600"/>
            <a:ext cx="5888761" cy="381000"/>
          </a:xfrm>
        </p:spPr>
        <p:txBody>
          <a:bodyPr vert="horz" lIns="91440" tIns="45720" rIns="91440" bIns="45720" rtlCol="0" anchor="ctr">
            <a:normAutofit fontScale="90000"/>
          </a:bodyPr>
          <a:lstStyle/>
          <a:p>
            <a:endParaRPr lang="en-US" dirty="0"/>
          </a:p>
        </p:txBody>
      </p:sp>
      <p:sp>
        <p:nvSpPr>
          <p:cNvPr id="3" name="Rectangle 2"/>
          <p:cNvSpPr/>
          <p:nvPr/>
        </p:nvSpPr>
        <p:spPr>
          <a:xfrm>
            <a:off x="1484311" y="2666999"/>
            <a:ext cx="5747778"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panose="020B0604020202020204"/>
              <a:buChar char="•"/>
            </a:pPr>
            <a:endParaRPr lang="en-US" dirty="0"/>
          </a:p>
        </p:txBody>
      </p:sp>
      <p:pic>
        <p:nvPicPr>
          <p:cNvPr id="11" name="Picture 10" descr="Graphical user interface, tex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0288" t="13661" r="23124" b="1467"/>
          <a:stretch>
            <a:fillRect/>
          </a:stretch>
        </p:blipFill>
        <p:spPr>
          <a:xfrm>
            <a:off x="6278560" y="-9475"/>
            <a:ext cx="5888761" cy="681097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Footer Placeholder 3"/>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pic>
        <p:nvPicPr>
          <p:cNvPr id="7" name="Picture 6"/>
          <p:cNvPicPr/>
          <p:nvPr/>
        </p:nvPicPr>
        <p:blipFill rotWithShape="1">
          <a:blip r:embed="rId3"/>
          <a:srcRect l="14222"/>
          <a:stretch>
            <a:fillRect/>
          </a:stretch>
        </p:blipFill>
        <p:spPr>
          <a:xfrm>
            <a:off x="1808282" y="166867"/>
            <a:ext cx="4287718" cy="350230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26" name="Group 25"/>
          <p:cNvGrpSpPr>
            <a:grpSpLocks noGrp="1" noRot="1" noChangeAspect="1" noMove="1" noResize="1" noUngrp="1"/>
          </p:cNvGrpSpPr>
          <p:nvPr/>
        </p:nvGrpSpPr>
        <p:grpSpPr>
          <a:xfrm>
            <a:off x="150812" y="0"/>
            <a:ext cx="2436813" cy="6858001"/>
            <a:chOff x="1320800" y="0"/>
            <a:chExt cx="2436813" cy="6858001"/>
          </a:xfrm>
        </p:grpSpPr>
        <p:sp>
          <p:nvSpPr>
            <p:cNvPr id="27"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4" name="Freeform: Shape 33"/>
          <p:cNvSpPr>
            <a:spLocks noGrp="1" noRot="1" noChangeAspect="1" noMove="1" noResize="1" noEditPoints="1" noAdjustHandles="1" noChangeArrowheads="1" noChangeShapeType="1" noTextEdit="1"/>
          </p:cNvSpPr>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0127" t="14683" r="14747" b="1772"/>
          <a:stretch>
            <a:fillRect/>
          </a:stretch>
        </p:blipFill>
        <p:spPr>
          <a:xfrm>
            <a:off x="1952625" y="538908"/>
            <a:ext cx="9443309" cy="5334842"/>
          </a:xfrm>
          <a:prstGeom prst="rect">
            <a:avLst/>
          </a:prstGeom>
        </p:spPr>
      </p:pic>
      <p:sp>
        <p:nvSpPr>
          <p:cNvPr id="2" name="Footer Placeholder 1"/>
          <p:cNvSpPr>
            <a:spLocks noGrp="1"/>
          </p:cNvSpPr>
          <p:nvPr>
            <p:ph type="ftr" sz="quarter" idx="11"/>
          </p:nvPr>
        </p:nvSpPr>
        <p:spPr/>
        <p:txBody>
          <a:bodyPr>
            <a:normAutofit/>
          </a:bodyPr>
          <a:lstStyle/>
          <a:p>
            <a:pPr>
              <a:spcAft>
                <a:spcPts val="600"/>
              </a:spcAft>
            </a:pPr>
            <a:r>
              <a:rPr lang="en-US"/>
              <a:t>FLIPROBO TECHNOLOGIES</a:t>
            </a:r>
            <a:endParaRPr lang="en-US"/>
          </a:p>
        </p:txBody>
      </p:sp>
      <p:sp>
        <p:nvSpPr>
          <p:cNvPr id="3" name="Slide Number Placeholder 2"/>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146" name="Group 145"/>
          <p:cNvGrpSpPr>
            <a:grpSpLocks noGrp="1" noRot="1" noChangeAspect="1" noMove="1" noResize="1" noUngrp="1"/>
          </p:cNvGrpSpPr>
          <p:nvPr/>
        </p:nvGrpSpPr>
        <p:grpSpPr>
          <a:xfrm>
            <a:off x="150812" y="0"/>
            <a:ext cx="2436813" cy="6858001"/>
            <a:chOff x="1320800" y="0"/>
            <a:chExt cx="2436813" cy="6858001"/>
          </a:xfrm>
        </p:grpSpPr>
        <p:sp>
          <p:nvSpPr>
            <p:cNvPr id="147"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8"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9"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0"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1"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2"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54" name="Group 153"/>
          <p:cNvGrpSpPr>
            <a:grpSpLocks noGrp="1" noRot="1" noChangeAspect="1" noMove="1" noResize="1" noUngrp="1"/>
          </p:cNvGrpSpPr>
          <p:nvPr/>
        </p:nvGrpSpPr>
        <p:grpSpPr>
          <a:xfrm>
            <a:off x="150812" y="0"/>
            <a:ext cx="2436813" cy="6858001"/>
            <a:chOff x="1320800" y="0"/>
            <a:chExt cx="2436813" cy="6858001"/>
          </a:xfrm>
        </p:grpSpPr>
        <p:sp>
          <p:nvSpPr>
            <p:cNvPr id="155"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6"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7"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8"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9"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0"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3" name="TextBox 62"/>
          <p:cNvSpPr txBox="1"/>
          <p:nvPr/>
        </p:nvSpPr>
        <p:spPr>
          <a:xfrm>
            <a:off x="1484310" y="2666999"/>
            <a:ext cx="4278929"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panose="020B0604020202020204"/>
              <a:buChar char="•"/>
            </a:pPr>
            <a:r>
              <a:rPr lang="en-US" sz="4000" b="1" dirty="0">
                <a:latin typeface="Algerian" panose="04020705040A02060702" pitchFamily="82" charset="0"/>
              </a:rPr>
              <a:t>EXPLORATORY DATA ANALYSIS (EDA)</a:t>
            </a:r>
            <a:endParaRPr lang="en-US" sz="4000" b="1" dirty="0">
              <a:latin typeface="Algerian" panose="04020705040A02060702" pitchFamily="82" charset="0"/>
            </a:endParaRPr>
          </a:p>
        </p:txBody>
      </p:sp>
      <p:sp>
        <p:nvSpPr>
          <p:cNvPr id="2" name="Footer Placeholder 1"/>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3" name="Slide Number Placeholder 2"/>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a:fld>
            <a:endParaRPr lang="en-US"/>
          </a:p>
        </p:txBody>
      </p:sp>
      <p:sp>
        <p:nvSpPr>
          <p:cNvPr id="162" name="Rounded Rectangle 16"/>
          <p:cNvSpPr>
            <a:spLocks noGrp="1" noRot="1" noChangeAspect="1" noMove="1" noResize="1" noEditPoints="1" noAdjustHandles="1" noChangeArrowheads="1" noChangeShapeType="1" noTextEdit="1"/>
          </p:cNvSpPr>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Gentle Introduction to Exploratory Data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17430" r="13134" b="-2"/>
          <a:stretch>
            <a:fillRect/>
          </a:stretch>
        </p:blipFill>
        <p:spPr bwMode="auto">
          <a:xfrm>
            <a:off x="6434407" y="1011765"/>
            <a:ext cx="4744154" cy="4546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24" name="Group 23"/>
          <p:cNvGrpSpPr>
            <a:grpSpLocks noGrp="1" noRot="1" noChangeAspect="1" noMove="1" noResize="1" noUngrp="1"/>
          </p:cNvGrpSpPr>
          <p:nvPr/>
        </p:nvGrpSpPr>
        <p:grpSpPr>
          <a:xfrm>
            <a:off x="546100" y="-4763"/>
            <a:ext cx="5014912" cy="6862763"/>
            <a:chOff x="2928938" y="-4763"/>
            <a:chExt cx="5014912" cy="6862763"/>
          </a:xfrm>
        </p:grpSpPr>
        <p:sp>
          <p:nvSpPr>
            <p:cNvPr id="2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7"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8"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9"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title"/>
          </p:nvPr>
        </p:nvSpPr>
        <p:spPr>
          <a:xfrm>
            <a:off x="4790573" y="5273675"/>
            <a:ext cx="7413623" cy="835217"/>
          </a:xfrm>
        </p:spPr>
        <p:txBody>
          <a:bodyPr vert="horz" lIns="91440" tIns="45720" rIns="91440" bIns="45720" rtlCol="0" anchor="b">
            <a:normAutofit/>
          </a:bodyPr>
          <a:lstStyle/>
          <a:p>
            <a:pPr algn="r">
              <a:lnSpc>
                <a:spcPct val="90000"/>
              </a:lnSpc>
            </a:pPr>
            <a:r>
              <a:rPr lang="en-US" sz="3400" dirty="0"/>
              <a:t>EXPLORATORY DATA ANALYSIS (EDA)</a:t>
            </a:r>
            <a:endParaRPr lang="en-US" sz="3400" dirty="0"/>
          </a:p>
        </p:txBody>
      </p:sp>
      <p:pic>
        <p:nvPicPr>
          <p:cNvPr id="8" name="Picture 7"/>
          <p:cNvPicPr/>
          <p:nvPr/>
        </p:nvPicPr>
        <p:blipFill rotWithShape="1">
          <a:blip r:embed="rId2"/>
          <a:srcRect l="18353" t="-608" r="125" b="4854"/>
          <a:stretch>
            <a:fillRect/>
          </a:stretch>
        </p:blipFill>
        <p:spPr>
          <a:xfrm>
            <a:off x="5160811" y="334451"/>
            <a:ext cx="6281236" cy="493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53" name="Group 52"/>
          <p:cNvGrpSpPr>
            <a:grpSpLocks noGrp="1" noRot="1" noChangeAspect="1" noMove="1" noResize="1" noUngrp="1"/>
          </p:cNvGrpSpPr>
          <p:nvPr/>
        </p:nvGrpSpPr>
        <p:grpSpPr>
          <a:xfrm>
            <a:off x="150812" y="0"/>
            <a:ext cx="2436813" cy="6858001"/>
            <a:chOff x="1320800" y="0"/>
            <a:chExt cx="2436813" cy="6858001"/>
          </a:xfrm>
        </p:grpSpPr>
        <p:sp>
          <p:nvSpPr>
            <p:cNvPr id="54"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5"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6"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7"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8"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9"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3" name="Rounded Rectangle 16"/>
          <p:cNvSpPr>
            <a:spLocks noGrp="1" noRot="1" noChangeAspect="1" noMove="1" noResize="1" noEditPoints="1" noAdjustHandles="1" noChangeArrowheads="1" noChangeShapeType="1" noTextEdit="1"/>
          </p:cNvSpPr>
          <p:nvPr/>
        </p:nvSpPr>
        <p:spPr>
          <a:xfrm>
            <a:off x="2572279" y="648931"/>
            <a:ext cx="8930745" cy="5231964"/>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 </a:t>
            </a:r>
            <a:endParaRPr lang="en-US" dirty="0"/>
          </a:p>
        </p:txBody>
      </p:sp>
      <p:pic>
        <p:nvPicPr>
          <p:cNvPr id="9" name="Picture 8"/>
          <p:cNvPicPr/>
          <p:nvPr/>
        </p:nvPicPr>
        <p:blipFill rotWithShape="1">
          <a:blip r:embed="rId2"/>
          <a:srcRect l="13122" t="14809" r="-3" b="-2"/>
          <a:stretch>
            <a:fillRect/>
          </a:stretch>
        </p:blipFill>
        <p:spPr>
          <a:xfrm>
            <a:off x="2732314" y="892629"/>
            <a:ext cx="4143105" cy="4198729"/>
          </a:xfrm>
          <a:prstGeom prst="rect">
            <a:avLst/>
          </a:prstGeom>
        </p:spPr>
      </p:pic>
      <p:pic>
        <p:nvPicPr>
          <p:cNvPr id="10" name="Picture 9" descr="Table&#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20148" t="14173" r="34200" b="14644"/>
          <a:stretch>
            <a:fillRect/>
          </a:stretch>
        </p:blipFill>
        <p:spPr>
          <a:xfrm>
            <a:off x="7090952" y="794656"/>
            <a:ext cx="4143105" cy="4931229"/>
          </a:xfrm>
          <a:prstGeom prst="rect">
            <a:avLst/>
          </a:prstGeom>
        </p:spPr>
      </p:pic>
      <p:sp>
        <p:nvSpPr>
          <p:cNvPr id="3" name="Footer Placeholder 2"/>
          <p:cNvSpPr>
            <a:spLocks noGrp="1"/>
          </p:cNvSpPr>
          <p:nvPr>
            <p:ph type="ftr" sz="quarter" idx="11"/>
          </p:nvPr>
        </p:nvSpPr>
        <p:spPr/>
        <p:txBody>
          <a:bodyPr vert="horz" lIns="91440" tIns="45720" rIns="91440" bIns="45720" rtlCol="0">
            <a:normAutofit/>
          </a:bodyPr>
          <a:lstStyle/>
          <a:p>
            <a:pPr defTabSz="914400">
              <a:spcAft>
                <a:spcPts val="600"/>
              </a:spcAft>
            </a:pPr>
            <a:r>
              <a:rPr lang="en-US" b="0" i="0" kern="1200">
                <a:effectLst/>
                <a:latin typeface="+mn-lt"/>
                <a:ea typeface="+mn-ea"/>
                <a:cs typeface="+mn-cs"/>
              </a:rPr>
              <a:t>FLIPROBO TECHNOLOGIES</a:t>
            </a:r>
            <a:endParaRPr lang="en-US" b="0" i="0" kern="1200">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ormAutofit/>
          </a:bodyPr>
          <a:lstStyle/>
          <a:p>
            <a:pPr defTabSz="914400">
              <a:spcAft>
                <a:spcPts val="600"/>
              </a:spcAft>
            </a:pPr>
            <a:fld id="{73B850FF-6169-4056-8077-06FFA93A5366}"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8" name="Picture 7"/>
          <p:cNvPicPr/>
          <p:nvPr/>
        </p:nvPicPr>
        <p:blipFill rotWithShape="1">
          <a:blip r:embed="rId1"/>
          <a:srcRect l="14432" t="22476" r="8195"/>
          <a:stretch>
            <a:fillRect/>
          </a:stretch>
        </p:blipFill>
        <p:spPr>
          <a:xfrm>
            <a:off x="1774371" y="304799"/>
            <a:ext cx="4267201" cy="3646715"/>
          </a:xfrm>
          <a:prstGeom prst="rect">
            <a:avLst/>
          </a:prstGeom>
        </p:spPr>
      </p:pic>
      <p:pic>
        <p:nvPicPr>
          <p:cNvPr id="10" name="Picture 9"/>
          <p:cNvPicPr/>
          <p:nvPr/>
        </p:nvPicPr>
        <p:blipFill rotWithShape="1">
          <a:blip r:embed="rId2"/>
          <a:srcRect l="7298" r="15220"/>
          <a:stretch>
            <a:fillRect/>
          </a:stretch>
        </p:blipFill>
        <p:spPr>
          <a:xfrm>
            <a:off x="6574971" y="609600"/>
            <a:ext cx="5083628" cy="5842001"/>
          </a:xfrm>
          <a:prstGeom prst="rect">
            <a:avLst/>
          </a:prstGeom>
        </p:spPr>
      </p:pic>
      <p:sp>
        <p:nvSpPr>
          <p:cNvPr id="9" name="TextBox 8"/>
          <p:cNvSpPr txBox="1"/>
          <p:nvPr/>
        </p:nvSpPr>
        <p:spPr>
          <a:xfrm>
            <a:off x="1143000" y="4553544"/>
            <a:ext cx="3865256" cy="923330"/>
          </a:xfrm>
          <a:prstGeom prst="rect">
            <a:avLst/>
          </a:prstGeom>
          <a:noFill/>
        </p:spPr>
        <p:txBody>
          <a:bodyPr wrap="square">
            <a:spAutoFit/>
          </a:bodyPr>
          <a:lstStyle/>
          <a:p>
            <a:r>
              <a:rPr lang="en-IN" b="1" dirty="0"/>
              <a:t>for </a:t>
            </a:r>
            <a:r>
              <a:rPr lang="en-IN" b="1" dirty="0" err="1"/>
              <a:t>i</a:t>
            </a:r>
            <a:r>
              <a:rPr lang="en-IN" b="1" dirty="0"/>
              <a:t> in features:</a:t>
            </a:r>
            <a:endParaRPr lang="en-IN" b="1" dirty="0"/>
          </a:p>
          <a:p>
            <a:r>
              <a:rPr lang="en-IN" b="1" dirty="0"/>
              <a:t>    </a:t>
            </a:r>
            <a:r>
              <a:rPr lang="en-IN" b="1" dirty="0" err="1"/>
              <a:t>sns.countplot</a:t>
            </a:r>
            <a:r>
              <a:rPr lang="en-IN" b="1" dirty="0"/>
              <a:t>(</a:t>
            </a:r>
            <a:r>
              <a:rPr lang="en-IN" b="1" dirty="0" err="1"/>
              <a:t>malignant_train</a:t>
            </a:r>
            <a:r>
              <a:rPr lang="en-IN" b="1" dirty="0"/>
              <a:t>[</a:t>
            </a:r>
            <a:r>
              <a:rPr lang="en-IN" b="1" dirty="0" err="1"/>
              <a:t>i</a:t>
            </a:r>
            <a:r>
              <a:rPr lang="en-IN" b="1" dirty="0"/>
              <a:t>])</a:t>
            </a:r>
            <a:endParaRPr lang="en-IN" b="1" dirty="0"/>
          </a:p>
          <a:p>
            <a:r>
              <a:rPr lang="en-IN" b="1" dirty="0"/>
              <a:t>    </a:t>
            </a:r>
            <a:r>
              <a:rPr lang="en-IN" b="1" dirty="0" err="1"/>
              <a:t>plt.show</a:t>
            </a:r>
            <a:r>
              <a:rPr lang="en-IN" b="1" dirty="0"/>
              <a:t>()</a:t>
            </a:r>
            <a:endParaRPr lang="en-IN"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FLIPROBO TECHNOLOGIES</a:t>
            </a:r>
            <a:endParaRPr lang="en-US" dirty="0"/>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7" name="Picture 6"/>
          <p:cNvPicPr/>
          <p:nvPr/>
        </p:nvPicPr>
        <p:blipFill rotWithShape="1">
          <a:blip r:embed="rId1"/>
          <a:srcRect l="6691" r="12231"/>
          <a:stretch>
            <a:fillRect/>
          </a:stretch>
        </p:blipFill>
        <p:spPr>
          <a:xfrm>
            <a:off x="1611086" y="292917"/>
            <a:ext cx="4702629" cy="5106397"/>
          </a:xfrm>
          <a:prstGeom prst="rect">
            <a:avLst/>
          </a:prstGeom>
        </p:spPr>
      </p:pic>
      <p:pic>
        <p:nvPicPr>
          <p:cNvPr id="9" name="Picture 8"/>
          <p:cNvPicPr/>
          <p:nvPr/>
        </p:nvPicPr>
        <p:blipFill rotWithShape="1">
          <a:blip r:embed="rId2"/>
          <a:srcRect l="7647" r="21131" b="19072"/>
          <a:stretch>
            <a:fillRect/>
          </a:stretch>
        </p:blipFill>
        <p:spPr>
          <a:xfrm>
            <a:off x="6869713" y="374560"/>
            <a:ext cx="4702629" cy="4132125"/>
          </a:xfrm>
          <a:prstGeom prst="rect">
            <a:avLst/>
          </a:prstGeom>
        </p:spPr>
      </p:pic>
      <p:sp>
        <p:nvSpPr>
          <p:cNvPr id="8" name="TextBox 7"/>
          <p:cNvSpPr txBox="1"/>
          <p:nvPr/>
        </p:nvSpPr>
        <p:spPr>
          <a:xfrm>
            <a:off x="6571721" y="4682946"/>
            <a:ext cx="5380793" cy="1631216"/>
          </a:xfrm>
          <a:prstGeom prst="rect">
            <a:avLst/>
          </a:prstGeom>
          <a:noFill/>
        </p:spPr>
        <p:txBody>
          <a:bodyPr wrap="square">
            <a:spAutoFit/>
          </a:bodyPr>
          <a:lstStyle/>
          <a:p>
            <a:r>
              <a:rPr lang="en-GB" sz="2000" b="1" i="0" dirty="0">
                <a:solidFill>
                  <a:srgbClr val="000000"/>
                </a:solidFill>
                <a:effectLst/>
                <a:latin typeface="Helvetica Neue"/>
              </a:rPr>
              <a:t>From the visualization, we can see that no. of positive comments are more than negative comments, but still there are some highly malignant , rude and abuse comments.</a:t>
            </a:r>
            <a:endParaRPr lang="en-IN" sz="2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FLIPROBO TECHNOLOGIES</a:t>
            </a:r>
            <a:endParaRPr lang="en-US" dirty="0"/>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6" name="Picture 5" descr="Graphical user interfac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20090" t="13809" r="14464" b="1428"/>
          <a:stretch>
            <a:fillRect/>
          </a:stretch>
        </p:blipFill>
        <p:spPr>
          <a:xfrm>
            <a:off x="2198916" y="32658"/>
            <a:ext cx="9808028" cy="64556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FLIPROBO TECHNOLOGIES</a:t>
            </a:r>
            <a:endParaRPr lang="en-US" dirty="0"/>
          </a:p>
        </p:txBody>
      </p:sp>
      <p:sp>
        <p:nvSpPr>
          <p:cNvPr id="3" name="Slide Number Placeholder 2"/>
          <p:cNvSpPr>
            <a:spLocks noGrp="1"/>
          </p:cNvSpPr>
          <p:nvPr>
            <p:ph type="sldNum" sz="quarter" idx="12"/>
          </p:nvPr>
        </p:nvSpPr>
        <p:spPr/>
        <p:txBody>
          <a:bodyPr/>
          <a:lstStyle/>
          <a:p>
            <a:fld id="{73B850FF-6169-4056-8077-06FFA93A5366}" type="slidenum">
              <a:rPr lang="en-US" smtClean="0"/>
            </a:fld>
            <a:endParaRPr lang="en-US"/>
          </a:p>
        </p:txBody>
      </p:sp>
      <p:pic>
        <p:nvPicPr>
          <p:cNvPr id="5" name="Picture 4" descr="Graphical user interface, application&#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911" t="12540" r="14196"/>
          <a:stretch>
            <a:fillRect/>
          </a:stretch>
        </p:blipFill>
        <p:spPr>
          <a:xfrm>
            <a:off x="2122714" y="67808"/>
            <a:ext cx="9905999" cy="64409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73" name="Group 72"/>
          <p:cNvGrpSpPr>
            <a:grpSpLocks noGrp="1" noRot="1" noChangeAspect="1" noMove="1" noResize="1" noUngrp="1"/>
          </p:cNvGrpSpPr>
          <p:nvPr/>
        </p:nvGrpSpPr>
        <p:grpSpPr>
          <a:xfrm>
            <a:off x="546100" y="-4763"/>
            <a:ext cx="5014912" cy="6862763"/>
            <a:chOff x="2928938" y="-4763"/>
            <a:chExt cx="5014912" cy="6862763"/>
          </a:xfrm>
        </p:grpSpPr>
        <p:sp>
          <p:nvSpPr>
            <p:cNvPr id="74"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b="1"/>
              <a:t>WORD-CLOUDS</a:t>
            </a:r>
            <a:endParaRPr lang="en-US" sz="4800" b="1"/>
          </a:p>
        </p:txBody>
      </p:sp>
      <p:sp>
        <p:nvSpPr>
          <p:cNvPr id="81" name="Rounded Rectangle 6"/>
          <p:cNvSpPr>
            <a:spLocks noGrp="1" noRot="1" noChangeAspect="1" noMove="1" noResize="1" noEditPoints="1" noAdjustHandles="1" noChangeArrowheads="1" noChangeShapeType="1" noTextEdit="1"/>
          </p:cNvSpPr>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Top 10 Tips to Use Word Clouds in eLearning - eLearning Industry"/>
          <p:cNvPicPr>
            <a:picLocks noChangeAspect="1" noChangeArrowheads="1"/>
          </p:cNvPicPr>
          <p:nvPr/>
        </p:nvPicPr>
        <p:blipFill rotWithShape="1">
          <a:blip r:embed="rId2">
            <a:extLst>
              <a:ext uri="{28A0092B-C50C-407E-A947-70E740481C1C}">
                <a14:useLocalDpi xmlns:a14="http://schemas.microsoft.com/office/drawing/2010/main" val="0"/>
              </a:ext>
            </a:extLst>
          </a:blip>
          <a:srcRect t="24028" r="2" b="14208"/>
          <a:stretch>
            <a:fillRect/>
          </a:stretch>
        </p:blipFill>
        <p:spPr bwMode="auto">
          <a:xfrm>
            <a:off x="4045131" y="975360"/>
            <a:ext cx="7175863" cy="294741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a:grpSpLocks noGrp="1" noRot="1" noChangeAspect="1" noMove="1" noResize="1" noUngrp="1"/>
          </p:cNvGrpSpPr>
          <p:nvPr/>
        </p:nvGrpSpPr>
        <p:grpSpPr>
          <a:xfrm flipH="1">
            <a:off x="6526211" y="0"/>
            <a:ext cx="5014912" cy="6862763"/>
            <a:chOff x="2928938" y="-4763"/>
            <a:chExt cx="5014912" cy="6862763"/>
          </a:xfrm>
        </p:grpSpPr>
        <p:sp>
          <p:nvSpPr>
            <p:cNvPr id="3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7" name="Freeform 12"/>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8" name="Freeform 13"/>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4"/>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5"/>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p:cNvSpPr>
            <a:spLocks noGrp="1"/>
          </p:cNvSpPr>
          <p:nvPr>
            <p:ph type="title"/>
          </p:nvPr>
        </p:nvSpPr>
        <p:spPr>
          <a:xfrm>
            <a:off x="1018191" y="685800"/>
            <a:ext cx="7411825" cy="1752599"/>
          </a:xfrm>
        </p:spPr>
        <p:txBody>
          <a:bodyPr>
            <a:normAutofit/>
          </a:bodyPr>
          <a:lstStyle/>
          <a:p>
            <a:pPr algn="l"/>
            <a:r>
              <a:rPr lang="en-IN">
                <a:effectLst/>
                <a:latin typeface="Arial" panose="020B0604020202020204" pitchFamily="34" charset="0"/>
                <a:cs typeface="Arial" panose="020B0604020202020204" pitchFamily="34" charset="0"/>
              </a:rPr>
              <a:t>BUSINESS PROBLEM FRAMING</a:t>
            </a:r>
            <a:endParaRPr lang="en-US">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8190" y="2666999"/>
            <a:ext cx="7243603" cy="2719193"/>
          </a:xfrm>
        </p:spPr>
        <p:txBody>
          <a:bodyPr anchor="t">
            <a:normAutofit/>
          </a:bodyPr>
          <a:lstStyle/>
          <a:p>
            <a:pPr lvl="0">
              <a:lnSpc>
                <a:spcPct val="90000"/>
              </a:lnSpc>
            </a:pPr>
            <a:r>
              <a:rPr lang="en-IN" sz="1400">
                <a:latin typeface="Arial" panose="020B0604020202020204" pitchFamily="34" charset="0"/>
                <a:cs typeface="Arial" panose="020B0604020202020204" pitchFamily="34"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endParaRPr lang="en-US" sz="1400">
              <a:latin typeface="Arial" panose="020B0604020202020204" pitchFamily="34" charset="0"/>
              <a:cs typeface="Arial" panose="020B0604020202020204" pitchFamily="34" charset="0"/>
            </a:endParaRPr>
          </a:p>
          <a:p>
            <a:pPr lvl="0">
              <a:lnSpc>
                <a:spcPct val="90000"/>
              </a:lnSpc>
            </a:pPr>
            <a:r>
              <a:rPr lang="en-IN" sz="1400">
                <a:latin typeface="Arial" panose="020B0604020202020204" pitchFamily="34" charset="0"/>
                <a:cs typeface="Arial" panose="020B0604020202020204" pitchFamily="34" charset="0"/>
              </a:rPr>
              <a:t>Online hate, described as abusive language, aggression, cyberbullying, hatefulness and many others has been identified as a major threat on online social media platforms. Social media platforms are the most prominent grounds for such toxic behaviour.   </a:t>
            </a:r>
            <a:endParaRPr lang="en-US" sz="1400">
              <a:latin typeface="Arial" panose="020B0604020202020204" pitchFamily="34" charset="0"/>
              <a:cs typeface="Arial" panose="020B0604020202020204" pitchFamily="34" charset="0"/>
            </a:endParaRPr>
          </a:p>
          <a:p>
            <a:pPr lvl="0">
              <a:lnSpc>
                <a:spcPct val="90000"/>
              </a:lnSpc>
            </a:pPr>
            <a:r>
              <a:rPr lang="en-IN" sz="1400">
                <a:latin typeface="Arial" panose="020B0604020202020204" pitchFamily="34" charset="0"/>
                <a:cs typeface="Arial" panose="020B0604020202020204" pitchFamily="34" charset="0"/>
              </a:rPr>
              <a:t>There has been a remarkable increase in the cases of cyberbullying and trolls on various social media platforms. Many celebrities and influences are facing backlashes from people and have to come across hateful and</a:t>
            </a:r>
            <a:endParaRPr lang="en-IN" sz="140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spcAft>
                <a:spcPts val="600"/>
              </a:spcAft>
            </a:pPr>
            <a:r>
              <a:rPr lang="en-US"/>
              <a:t>FLIPROBO TECHNOLOGIES</a:t>
            </a:r>
            <a:endParaRPr lang="en-US"/>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71" name="Group 70"/>
          <p:cNvGrpSpPr>
            <a:grpSpLocks noGrp="1" noRot="1" noChangeAspect="1" noMove="1" noResize="1" noUngrp="1"/>
          </p:cNvGrpSpPr>
          <p:nvPr/>
        </p:nvGrpSpPr>
        <p:grpSpPr>
          <a:xfrm>
            <a:off x="546100" y="-4763"/>
            <a:ext cx="5014912" cy="6862763"/>
            <a:chOff x="2928938" y="-4763"/>
            <a:chExt cx="5014912" cy="6862763"/>
          </a:xfrm>
        </p:grpSpPr>
        <p:sp>
          <p:nvSpPr>
            <p:cNvPr id="7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7" name="TextBox 6"/>
          <p:cNvSpPr txBox="1"/>
          <p:nvPr/>
        </p:nvSpPr>
        <p:spPr>
          <a:xfrm>
            <a:off x="4089399" y="4625788"/>
            <a:ext cx="7413623" cy="83521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2400">
                <a:ln w="3175" cmpd="sng">
                  <a:noFill/>
                </a:ln>
                <a:latin typeface="+mj-lt"/>
                <a:ea typeface="+mj-ea"/>
                <a:cs typeface="+mj-cs"/>
              </a:rPr>
              <a:t># Non-Negative/Good Comments - in training data</a:t>
            </a:r>
            <a:endParaRPr lang="en-US" sz="2400">
              <a:ln w="3175" cmpd="sng">
                <a:noFill/>
              </a:ln>
              <a:latin typeface="+mj-lt"/>
              <a:ea typeface="+mj-ea"/>
              <a:cs typeface="+mj-cs"/>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588" r="1" b="14"/>
          <a:stretch>
            <a:fillRect/>
          </a:stretch>
        </p:blipFill>
        <p:spPr bwMode="auto">
          <a:xfrm>
            <a:off x="3967843" y="608014"/>
            <a:ext cx="7487555" cy="372843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71" name="Group 70"/>
          <p:cNvGrpSpPr>
            <a:grpSpLocks noGrp="1" noRot="1" noChangeAspect="1" noMove="1" noResize="1" noUngrp="1"/>
          </p:cNvGrpSpPr>
          <p:nvPr/>
        </p:nvGrpSpPr>
        <p:grpSpPr>
          <a:xfrm>
            <a:off x="546100" y="-4763"/>
            <a:ext cx="5014912" cy="6862763"/>
            <a:chOff x="2928938" y="-4763"/>
            <a:chExt cx="5014912" cy="6862763"/>
          </a:xfrm>
        </p:grpSpPr>
        <p:sp>
          <p:nvSpPr>
            <p:cNvPr id="7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p:cNvSpPr txBox="1"/>
          <p:nvPr/>
        </p:nvSpPr>
        <p:spPr>
          <a:xfrm>
            <a:off x="4089399" y="4625788"/>
            <a:ext cx="7413623" cy="83521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400">
                <a:ln w="3175" cmpd="sng">
                  <a:noFill/>
                </a:ln>
                <a:latin typeface="+mj-lt"/>
                <a:ea typeface="+mj-ea"/>
                <a:cs typeface="+mj-cs"/>
              </a:rPr>
              <a:t># Negative Comments - in training data</a:t>
            </a:r>
            <a:endParaRPr lang="en-US" sz="3400">
              <a:ln w="3175" cmpd="sng">
                <a:noFill/>
              </a:ln>
              <a:latin typeface="+mj-lt"/>
              <a:ea typeface="+mj-ea"/>
              <a:cs typeface="+mj-cs"/>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33" r="1" b="2869"/>
          <a:stretch>
            <a:fillRect/>
          </a:stretch>
        </p:blipFill>
        <p:spPr bwMode="auto">
          <a:xfrm>
            <a:off x="3967843" y="608014"/>
            <a:ext cx="7487555" cy="372843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3" name="Slide Number Placeholder 2"/>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
          <a:srcRect t="-1" r="38873" b="77399"/>
          <a:stretch>
            <a:fillRect/>
          </a:stretch>
        </p:blipFill>
        <p:spPr>
          <a:xfrm>
            <a:off x="6900096" y="6049693"/>
            <a:ext cx="5019761" cy="747077"/>
          </a:xfrm>
          <a:prstGeom prst="rect">
            <a:avLst/>
          </a:prstGeom>
        </p:spPr>
      </p:pic>
      <p:sp>
        <p:nvSpPr>
          <p:cNvPr id="2" name="Title 1"/>
          <p:cNvSpPr>
            <a:spLocks noGrp="1"/>
          </p:cNvSpPr>
          <p:nvPr>
            <p:ph type="title"/>
          </p:nvPr>
        </p:nvSpPr>
        <p:spPr>
          <a:xfrm>
            <a:off x="1571397" y="-11839"/>
            <a:ext cx="10018713" cy="1002439"/>
          </a:xfrm>
        </p:spPr>
        <p:txBody>
          <a:bodyPr>
            <a:noAutofit/>
          </a:bodyPr>
          <a:lstStyle/>
          <a:p>
            <a:r>
              <a:rPr lang="en-US" sz="3200" b="1" dirty="0">
                <a:solidFill>
                  <a:schemeClr val="tx1"/>
                </a:solidFill>
                <a:effectLst/>
                <a:latin typeface="Algerian" panose="04020705040A02060702" pitchFamily="82" charset="0"/>
                <a:cs typeface="Arial" panose="020B0604020202020204" pitchFamily="34" charset="0"/>
              </a:rPr>
              <a:t>ADDED NEW FEATURE – COMMENT LABEL</a:t>
            </a:r>
            <a:endParaRPr lang="en-IN" sz="3200" b="1" dirty="0">
              <a:solidFill>
                <a:schemeClr val="tx1"/>
              </a:solidFill>
              <a:effectLst/>
              <a:latin typeface="Algerian" panose="04020705040A02060702" pitchFamily="82"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6" name="Picture 5" descr="Graphical user interface&#10;&#10;Description automatically generated with low confidence"/>
          <p:cNvPicPr>
            <a:picLocks noChangeAspect="1"/>
          </p:cNvPicPr>
          <p:nvPr/>
        </p:nvPicPr>
        <p:blipFill rotWithShape="1">
          <a:blip r:embed="rId2">
            <a:extLst>
              <a:ext uri="{28A0092B-C50C-407E-A947-70E740481C1C}">
                <a14:useLocalDpi xmlns:a14="http://schemas.microsoft.com/office/drawing/2010/main" val="0"/>
              </a:ext>
            </a:extLst>
          </a:blip>
          <a:srcRect l="21875" t="37399" r="12857" b="18544"/>
          <a:stretch>
            <a:fillRect/>
          </a:stretch>
        </p:blipFill>
        <p:spPr>
          <a:xfrm>
            <a:off x="1883229" y="931658"/>
            <a:ext cx="9884228" cy="47135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10"/>
          <p:cNvGrpSpPr>
            <a:grpSpLocks noGrp="1" noRot="1" noChangeAspect="1" noMove="1" noResize="1" noUngrp="1"/>
          </p:cNvGrpSpPr>
          <p:nvPr/>
        </p:nvGrpSpPr>
        <p:grpSpPr>
          <a:xfrm>
            <a:off x="546100" y="-4763"/>
            <a:ext cx="5014912" cy="6862763"/>
            <a:chOff x="2928938" y="-4763"/>
            <a:chExt cx="5014912" cy="6862763"/>
          </a:xfrm>
        </p:grpSpPr>
        <p:sp>
          <p:nvSpPr>
            <p:cNvPr id="1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2"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0"/>
          <p:cNvSpPr>
            <a:spLocks noGrp="1" noRot="1" noChangeAspect="1" noMove="1" noResize="1" noEditPoints="1" noAdjustHandles="1" noChangeArrowheads="1" noChangeShapeType="1" noTextEdit="1"/>
          </p:cNvSpPr>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p:cNvSpPr>
            <a:spLocks noGrp="1" noRot="1" noChangeAspect="1" noMove="1" noResize="1" noEditPoints="1" noAdjustHandles="1" noChangeArrowheads="1" noChangeShapeType="1" noTextEdit="1"/>
          </p:cNvSpPr>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p:cNvSpPr>
            <a:spLocks noGrp="1"/>
          </p:cNvSpPr>
          <p:nvPr>
            <p:ph type="title"/>
          </p:nvPr>
        </p:nvSpPr>
        <p:spPr>
          <a:xfrm>
            <a:off x="3444658" y="755904"/>
            <a:ext cx="7711025" cy="3084576"/>
          </a:xfrm>
        </p:spPr>
        <p:txBody>
          <a:bodyPr vert="horz" lIns="91440" tIns="45720" rIns="91440" bIns="45720" rtlCol="0" anchor="ctr">
            <a:normAutofit/>
          </a:bodyPr>
          <a:lstStyle/>
          <a:p>
            <a:pPr algn="l"/>
            <a:r>
              <a:rPr lang="en-US" sz="6000"/>
              <a:t>Model Building</a:t>
            </a:r>
            <a:endParaRPr lang="en-US" sz="6000"/>
          </a:p>
        </p:txBody>
      </p:sp>
      <p:sp>
        <p:nvSpPr>
          <p:cNvPr id="4" name="Footer Placeholder 3"/>
          <p:cNvSpPr>
            <a:spLocks noGrp="1"/>
          </p:cNvSpPr>
          <p:nvPr>
            <p:ph type="ftr" sz="quarter" idx="11"/>
          </p:nvPr>
        </p:nvSpPr>
        <p:spPr/>
        <p:txBody>
          <a:bodyPr vert="horz" lIns="91440" tIns="45720" rIns="91440" bIns="45720" rtlCol="0" anchor="ctr">
            <a:normAutofit/>
          </a:bodyPr>
          <a:lstStyle/>
          <a:p>
            <a:pPr>
              <a:spcAft>
                <a:spcPts val="600"/>
              </a:spcAft>
            </a:pPr>
            <a:r>
              <a:rPr lang="en-US" b="0" i="0" kern="1200" dirty="0">
                <a:solidFill>
                  <a:srgbClr val="FFFFFF"/>
                </a:solidFill>
                <a:effectLst/>
                <a:latin typeface="+mn-lt"/>
                <a:ea typeface="+mn-ea"/>
                <a:cs typeface="+mn-cs"/>
              </a:rPr>
              <a:t>FLIPROBO TECHNOLOGIES</a:t>
            </a:r>
            <a:endParaRPr lang="en-US" b="0" i="0" kern="1200" dirty="0">
              <a:solidFill>
                <a:srgbClr val="FFFFFF"/>
              </a:solidFill>
              <a:effectLst/>
              <a:latin typeface="+mn-lt"/>
              <a:ea typeface="+mn-ea"/>
              <a:cs typeface="+mn-cs"/>
            </a:endParaRP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dirty="0">
                <a:solidFill>
                  <a:schemeClr val="tx1"/>
                </a:solidFill>
                <a:effectLst/>
                <a:latin typeface="+mn-lt"/>
                <a:ea typeface="+mn-ea"/>
                <a:cs typeface="+mn-cs"/>
              </a:rPr>
              <a:t>FLIPROBO TECHNOLOGIES</a:t>
            </a:r>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
        <p:nvSpPr>
          <p:cNvPr id="2" name="Title 1"/>
          <p:cNvSpPr>
            <a:spLocks noGrp="1"/>
          </p:cNvSpPr>
          <p:nvPr>
            <p:ph type="title" idx="4294967295"/>
          </p:nvPr>
        </p:nvSpPr>
        <p:spPr>
          <a:xfrm>
            <a:off x="1684100" y="-205072"/>
            <a:ext cx="2813050" cy="1371600"/>
          </a:xfrm>
        </p:spPr>
        <p:txBody>
          <a:bodyPr vert="horz" lIns="91440" tIns="45720" rIns="91440" bIns="45720" rtlCol="0" anchor="ctr">
            <a:normAutofit/>
          </a:bodyPr>
          <a:lstStyle/>
          <a:p>
            <a:r>
              <a:rPr lang="en-US" sz="3200" dirty="0"/>
              <a:t>MODEL PREPRATION</a:t>
            </a:r>
            <a:endParaRPr lang="en-US" sz="3200" dirty="0"/>
          </a:p>
        </p:txBody>
      </p:sp>
      <p:sp>
        <p:nvSpPr>
          <p:cNvPr id="6" name="TextBox 5"/>
          <p:cNvSpPr txBox="1"/>
          <p:nvPr/>
        </p:nvSpPr>
        <p:spPr>
          <a:xfrm>
            <a:off x="6629401" y="591902"/>
            <a:ext cx="5649686" cy="827180"/>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panose="020B0604020202020204"/>
              <a:buChar char="•"/>
            </a:pPr>
            <a:r>
              <a:rPr lang="en-US" dirty="0"/>
              <a:t>The “clean comment text” feature has a notable reduction in the number of characters. </a:t>
            </a:r>
            <a:endParaRPr lang="en-US" dirty="0"/>
          </a:p>
        </p:txBody>
      </p:sp>
      <p:pic>
        <p:nvPicPr>
          <p:cNvPr id="10" name="Picture 9"/>
          <p:cNvPicPr/>
          <p:nvPr/>
        </p:nvPicPr>
        <p:blipFill rotWithShape="1">
          <a:blip r:embed="rId2"/>
          <a:srcRect l="11709"/>
          <a:stretch>
            <a:fillRect/>
          </a:stretch>
        </p:blipFill>
        <p:spPr>
          <a:xfrm>
            <a:off x="6629401" y="1426030"/>
            <a:ext cx="5210430" cy="5242908"/>
          </a:xfrm>
          <a:prstGeom prst="rect">
            <a:avLst/>
          </a:prstGeom>
        </p:spPr>
      </p:pic>
      <p:pic>
        <p:nvPicPr>
          <p:cNvPr id="9" name="Picture 8"/>
          <p:cNvPicPr/>
          <p:nvPr/>
        </p:nvPicPr>
        <p:blipFill rotWithShape="1">
          <a:blip r:embed="rId3"/>
          <a:srcRect l="11760" b="16007"/>
          <a:stretch>
            <a:fillRect/>
          </a:stretch>
        </p:blipFill>
        <p:spPr>
          <a:xfrm>
            <a:off x="1407236" y="970585"/>
            <a:ext cx="5222164" cy="2077559"/>
          </a:xfrm>
          <a:prstGeom prst="rect">
            <a:avLst/>
          </a:prstGeom>
        </p:spPr>
      </p:pic>
      <p:pic>
        <p:nvPicPr>
          <p:cNvPr id="8" name="Picture 7"/>
          <p:cNvPicPr/>
          <p:nvPr/>
        </p:nvPicPr>
        <p:blipFill rotWithShape="1">
          <a:blip r:embed="rId4"/>
          <a:srcRect l="15862" r="20322"/>
          <a:stretch>
            <a:fillRect/>
          </a:stretch>
        </p:blipFill>
        <p:spPr>
          <a:xfrm>
            <a:off x="1407236" y="3097320"/>
            <a:ext cx="4338872" cy="2808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PREPRATION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11" name="Picture 10"/>
          <p:cNvPicPr/>
          <p:nvPr/>
        </p:nvPicPr>
        <p:blipFill rotWithShape="1">
          <a:blip r:embed="rId1"/>
          <a:srcRect l="5416" r="2515"/>
          <a:stretch>
            <a:fillRect/>
          </a:stretch>
        </p:blipFill>
        <p:spPr>
          <a:xfrm>
            <a:off x="1354085" y="1843081"/>
            <a:ext cx="4654829" cy="3642276"/>
          </a:xfrm>
          <a:prstGeom prst="rect">
            <a:avLst/>
          </a:prstGeom>
        </p:spPr>
      </p:pic>
      <p:pic>
        <p:nvPicPr>
          <p:cNvPr id="12" name="Picture 11"/>
          <p:cNvPicPr/>
          <p:nvPr/>
        </p:nvPicPr>
        <p:blipFill rotWithShape="1">
          <a:blip r:embed="rId2"/>
          <a:srcRect l="4702" r="1474" b="7361"/>
          <a:stretch>
            <a:fillRect/>
          </a:stretch>
        </p:blipFill>
        <p:spPr>
          <a:xfrm>
            <a:off x="6008914" y="1600201"/>
            <a:ext cx="5878287" cy="51598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369" y="27933"/>
            <a:ext cx="4553249" cy="672317"/>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8" name="Picture 7"/>
          <p:cNvPicPr/>
          <p:nvPr/>
        </p:nvPicPr>
        <p:blipFill rotWithShape="1">
          <a:blip r:embed="rId1"/>
          <a:srcRect l="3381" r="11011"/>
          <a:stretch>
            <a:fillRect/>
          </a:stretch>
        </p:blipFill>
        <p:spPr>
          <a:xfrm>
            <a:off x="1561118" y="995374"/>
            <a:ext cx="4766499" cy="4443909"/>
          </a:xfrm>
          <a:prstGeom prst="rect">
            <a:avLst/>
          </a:prstGeom>
        </p:spPr>
      </p:pic>
      <p:pic>
        <p:nvPicPr>
          <p:cNvPr id="9" name="Picture 8"/>
          <p:cNvPicPr/>
          <p:nvPr/>
        </p:nvPicPr>
        <p:blipFill rotWithShape="1">
          <a:blip r:embed="rId2"/>
          <a:srcRect l="4597" r="2605"/>
          <a:stretch>
            <a:fillRect/>
          </a:stretch>
        </p:blipFill>
        <p:spPr>
          <a:xfrm>
            <a:off x="6422571" y="2775857"/>
            <a:ext cx="5601789" cy="39165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2" y="172982"/>
            <a:ext cx="4672991" cy="632562"/>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11" name="Picture 10"/>
          <p:cNvPicPr/>
          <p:nvPr/>
        </p:nvPicPr>
        <p:blipFill rotWithShape="1">
          <a:blip r:embed="rId1"/>
          <a:srcRect l="5538"/>
          <a:stretch>
            <a:fillRect/>
          </a:stretch>
        </p:blipFill>
        <p:spPr>
          <a:xfrm>
            <a:off x="1567542" y="805544"/>
            <a:ext cx="5290458" cy="4735285"/>
          </a:xfrm>
          <a:prstGeom prst="rect">
            <a:avLst/>
          </a:prstGeom>
        </p:spPr>
      </p:pic>
      <p:pic>
        <p:nvPicPr>
          <p:cNvPr id="12" name="Picture 11"/>
          <p:cNvPicPr/>
          <p:nvPr/>
        </p:nvPicPr>
        <p:blipFill rotWithShape="1">
          <a:blip r:embed="rId2"/>
          <a:srcRect l="8501" r="3735"/>
          <a:stretch>
            <a:fillRect/>
          </a:stretch>
        </p:blipFill>
        <p:spPr>
          <a:xfrm>
            <a:off x="7013155" y="2707170"/>
            <a:ext cx="5030198" cy="388181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8" name="Picture 7"/>
          <p:cNvPicPr/>
          <p:nvPr/>
        </p:nvPicPr>
        <p:blipFill>
          <a:blip r:embed="rId1"/>
          <a:stretch>
            <a:fillRect/>
          </a:stretch>
        </p:blipFill>
        <p:spPr>
          <a:xfrm>
            <a:off x="6096000" y="2442783"/>
            <a:ext cx="5731510" cy="2386330"/>
          </a:xfrm>
          <a:prstGeom prst="rect">
            <a:avLst/>
          </a:prstGeom>
        </p:spPr>
      </p:pic>
      <p:pic>
        <p:nvPicPr>
          <p:cNvPr id="9" name="Picture 8" descr="Graphical user interface&#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21098" t="51164" r="50000" b="1402"/>
          <a:stretch>
            <a:fillRect/>
          </a:stretch>
        </p:blipFill>
        <p:spPr>
          <a:xfrm>
            <a:off x="1542752" y="1583991"/>
            <a:ext cx="4661201" cy="41039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372589"/>
            <a:ext cx="5148943" cy="474022"/>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7" name="Picture 6"/>
          <p:cNvPicPr/>
          <p:nvPr/>
        </p:nvPicPr>
        <p:blipFill rotWithShape="1">
          <a:blip r:embed="rId1"/>
          <a:srcRect l="6816"/>
          <a:stretch>
            <a:fillRect/>
          </a:stretch>
        </p:blipFill>
        <p:spPr>
          <a:xfrm>
            <a:off x="1393355" y="1195251"/>
            <a:ext cx="4956266" cy="4345578"/>
          </a:xfrm>
          <a:prstGeom prst="rect">
            <a:avLst/>
          </a:prstGeom>
        </p:spPr>
      </p:pic>
      <p:pic>
        <p:nvPicPr>
          <p:cNvPr id="8" name="Picture 7"/>
          <p:cNvPicPr/>
          <p:nvPr/>
        </p:nvPicPr>
        <p:blipFill rotWithShape="1">
          <a:blip r:embed="rId2"/>
          <a:srcRect l="9819"/>
          <a:stretch>
            <a:fillRect/>
          </a:stretch>
        </p:blipFill>
        <p:spPr>
          <a:xfrm>
            <a:off x="6476999" y="2442783"/>
            <a:ext cx="5168719" cy="4219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6526211" y="0"/>
            <a:ext cx="5014912" cy="6862763"/>
            <a:chOff x="2928938" y="-4763"/>
            <a:chExt cx="5014912" cy="6862763"/>
          </a:xfrm>
        </p:grpSpPr>
        <p:sp>
          <p:nvSpPr>
            <p:cNvPr id="13"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4"/>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5"/>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p:cNvSpPr>
            <a:spLocks noGrp="1"/>
          </p:cNvSpPr>
          <p:nvPr>
            <p:ph type="title"/>
          </p:nvPr>
        </p:nvSpPr>
        <p:spPr>
          <a:xfrm>
            <a:off x="1018191" y="685800"/>
            <a:ext cx="7411825" cy="1752599"/>
          </a:xfrm>
        </p:spPr>
        <p:txBody>
          <a:bodyPr>
            <a:normAutofit/>
          </a:bodyPr>
          <a:lstStyle/>
          <a:p>
            <a:pPr algn="l"/>
            <a:r>
              <a:rPr lang="en-IN">
                <a:effectLst/>
                <a:latin typeface="Arial" panose="020B0604020202020204" pitchFamily="34" charset="0"/>
                <a:cs typeface="Arial" panose="020B0604020202020204" pitchFamily="34" charset="0"/>
              </a:rPr>
              <a:t>BUSINESS PROBLEM FRAMING</a:t>
            </a:r>
            <a:endParaRPr lang="en-US">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18190" y="2666999"/>
            <a:ext cx="7243603" cy="2719193"/>
          </a:xfrm>
        </p:spPr>
        <p:txBody>
          <a:bodyPr anchor="t">
            <a:normAutofit/>
          </a:bodyPr>
          <a:lstStyle/>
          <a:p>
            <a:pPr marL="109855" indent="0">
              <a:lnSpc>
                <a:spcPct val="90000"/>
              </a:lnSpc>
              <a:buNone/>
            </a:pPr>
            <a:r>
              <a:rPr lang="en-IN" sz="1400" dirty="0">
                <a:latin typeface="Arial" panose="020B0604020202020204" pitchFamily="34" charset="0"/>
                <a:cs typeface="Arial" panose="020B0604020202020204" pitchFamily="34" charset="0"/>
              </a:rPr>
              <a:t>  offensive comments. This can take a toll on anyone and affect them mentally   </a:t>
            </a:r>
            <a:endParaRPr lang="en-IN" sz="1400" dirty="0">
              <a:latin typeface="Arial" panose="020B0604020202020204" pitchFamily="34" charset="0"/>
              <a:cs typeface="Arial" panose="020B0604020202020204" pitchFamily="34" charset="0"/>
            </a:endParaRPr>
          </a:p>
          <a:p>
            <a:pPr marL="109855" indent="0">
              <a:lnSpc>
                <a:spcPct val="90000"/>
              </a:lnSpc>
              <a:buNone/>
            </a:pPr>
            <a:r>
              <a:rPr lang="en-IN" sz="1400" dirty="0">
                <a:latin typeface="Arial" panose="020B0604020202020204" pitchFamily="34" charset="0"/>
                <a:cs typeface="Arial" panose="020B0604020202020204" pitchFamily="34" charset="0"/>
              </a:rPr>
              <a:t>   leading to depression, mental illness, self-hatred and suicidal thoughts.</a:t>
            </a:r>
            <a:endParaRPr lang="en-US" sz="1400" dirty="0">
              <a:latin typeface="Arial" panose="020B0604020202020204" pitchFamily="34" charset="0"/>
              <a:cs typeface="Arial" panose="020B0604020202020204" pitchFamily="34" charset="0"/>
            </a:endParaRPr>
          </a:p>
          <a:p>
            <a:pPr lvl="0">
              <a:lnSpc>
                <a:spcPct val="90000"/>
              </a:lnSpc>
            </a:pPr>
            <a:r>
              <a:rPr lang="en-IN" sz="1400" dirty="0">
                <a:latin typeface="Arial" panose="020B0604020202020204" pitchFamily="34" charset="0"/>
                <a:cs typeface="Arial" panose="020B0604020202020204" pitchFamily="34"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endParaRPr lang="en-US" sz="1400" dirty="0">
              <a:latin typeface="Arial" panose="020B0604020202020204" pitchFamily="34" charset="0"/>
              <a:cs typeface="Arial" panose="020B0604020202020204" pitchFamily="34" charset="0"/>
            </a:endParaRPr>
          </a:p>
          <a:p>
            <a:pPr>
              <a:lnSpc>
                <a:spcPct val="90000"/>
              </a:lnSpc>
            </a:pPr>
            <a:r>
              <a:rPr lang="en-IN" sz="1400" dirty="0">
                <a:latin typeface="Arial" panose="020B0604020202020204" pitchFamily="34" charset="0"/>
                <a:cs typeface="Arial" panose="020B0604020202020204" pitchFamily="34" charset="0"/>
              </a:rPr>
              <a:t>Our goal is to build a prototype of online hate and abuse comment classifier which can used to classify hate and offensive comments so that it can be controlled and restricted from spreading hatred and cyberbullying.</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spcAft>
                <a:spcPts val="600"/>
              </a:spcAft>
            </a:pPr>
            <a:r>
              <a:rPr lang="en-US"/>
              <a:t>FLIPROBO TECHNOLOGIES</a:t>
            </a:r>
            <a:endParaRPr lang="en-US"/>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1793"/>
            <a:ext cx="5421086" cy="548742"/>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8" name="Picture 7"/>
          <p:cNvPicPr/>
          <p:nvPr/>
        </p:nvPicPr>
        <p:blipFill>
          <a:blip r:embed="rId1"/>
          <a:stretch>
            <a:fillRect/>
          </a:stretch>
        </p:blipFill>
        <p:spPr>
          <a:xfrm>
            <a:off x="6096000" y="2442783"/>
            <a:ext cx="5731510" cy="3977640"/>
          </a:xfrm>
          <a:prstGeom prst="rect">
            <a:avLst/>
          </a:prstGeom>
        </p:spPr>
      </p:pic>
      <p:pic>
        <p:nvPicPr>
          <p:cNvPr id="11" name="Picture 10" descr="Graphical user interface, applicatio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1098" t="28197" r="50000" b="24201"/>
          <a:stretch>
            <a:fillRect/>
          </a:stretch>
        </p:blipFill>
        <p:spPr>
          <a:xfrm>
            <a:off x="1744965" y="1067710"/>
            <a:ext cx="4138723" cy="464354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86" y="108857"/>
            <a:ext cx="5529944" cy="500743"/>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8" name="Picture 7"/>
          <p:cNvPicPr/>
          <p:nvPr/>
        </p:nvPicPr>
        <p:blipFill>
          <a:blip r:embed="rId1"/>
          <a:stretch>
            <a:fillRect/>
          </a:stretch>
        </p:blipFill>
        <p:spPr>
          <a:xfrm>
            <a:off x="6096000" y="2258117"/>
            <a:ext cx="5731510" cy="4491026"/>
          </a:xfrm>
          <a:prstGeom prst="rect">
            <a:avLst/>
          </a:prstGeom>
        </p:spPr>
      </p:pic>
      <p:pic>
        <p:nvPicPr>
          <p:cNvPr id="9" name="Picture 8" descr="A picture containing graphical user interfac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1098" t="39135" r="50000" b="14382"/>
          <a:stretch>
            <a:fillRect/>
          </a:stretch>
        </p:blipFill>
        <p:spPr>
          <a:xfrm>
            <a:off x="1668764" y="892630"/>
            <a:ext cx="4250735" cy="45937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FLIPROBO TECHNOLOGIES</a:t>
            </a:r>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fld>
            <a:endParaRPr lang="en-US"/>
          </a:p>
        </p:txBody>
      </p:sp>
      <p:sp>
        <p:nvSpPr>
          <p:cNvPr id="6" name="Title 1"/>
          <p:cNvSpPr txBox="1"/>
          <p:nvPr/>
        </p:nvSpPr>
        <p:spPr>
          <a:xfrm>
            <a:off x="1524000" y="191793"/>
            <a:ext cx="5421086" cy="548742"/>
          </a:xfrm>
          <a:prstGeom prst="rect">
            <a:avLst/>
          </a:prstGeom>
        </p:spPr>
        <p:txBody>
          <a:bodyPr>
            <a:normAutofit fontScale="8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a:latin typeface="Arial" panose="020B0604020202020204" pitchFamily="34" charset="0"/>
                <a:cs typeface="Arial" panose="020B0604020202020204" pitchFamily="34" charset="0"/>
              </a:rPr>
              <a:t>MODEL OUTPUT</a:t>
            </a:r>
            <a:endParaRPr lang="en-IN" sz="4400" dirty="0">
              <a:latin typeface="Arial" panose="020B0604020202020204" pitchFamily="34" charset="0"/>
              <a:cs typeface="Arial" panose="020B0604020202020204" pitchFamily="34" charset="0"/>
            </a:endParaRPr>
          </a:p>
        </p:txBody>
      </p:sp>
      <p:pic>
        <p:nvPicPr>
          <p:cNvPr id="8" name="Picture 7" descr="Graphical user interface&#10;&#10;Description automatically generated with low confidence"/>
          <p:cNvPicPr>
            <a:picLocks noChangeAspect="1"/>
          </p:cNvPicPr>
          <p:nvPr/>
        </p:nvPicPr>
        <p:blipFill rotWithShape="1">
          <a:blip r:embed="rId1">
            <a:extLst>
              <a:ext uri="{28A0092B-C50C-407E-A947-70E740481C1C}">
                <a14:useLocalDpi xmlns:a14="http://schemas.microsoft.com/office/drawing/2010/main" val="0"/>
              </a:ext>
            </a:extLst>
          </a:blip>
          <a:srcRect l="21875" t="50000" r="50000" b="3564"/>
          <a:stretch>
            <a:fillRect/>
          </a:stretch>
        </p:blipFill>
        <p:spPr>
          <a:xfrm>
            <a:off x="1523999" y="740535"/>
            <a:ext cx="4572001" cy="4778522"/>
          </a:xfrm>
          <a:prstGeom prst="rect">
            <a:avLst/>
          </a:prstGeom>
        </p:spPr>
      </p:pic>
      <p:pic>
        <p:nvPicPr>
          <p:cNvPr id="9" name="Picture 8"/>
          <p:cNvPicPr/>
          <p:nvPr/>
        </p:nvPicPr>
        <p:blipFill>
          <a:blip r:embed="rId2"/>
          <a:stretch>
            <a:fillRect/>
          </a:stretch>
        </p:blipFill>
        <p:spPr>
          <a:xfrm>
            <a:off x="6315799" y="1902341"/>
            <a:ext cx="5731510" cy="476386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SCORES SUMMARY</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12" name="Picture 11" descr="Graphical user interface, application&#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21786" t="41844" r="13570" b="20541"/>
          <a:stretch>
            <a:fillRect/>
          </a:stretch>
        </p:blipFill>
        <p:spPr>
          <a:xfrm>
            <a:off x="1796144" y="1727144"/>
            <a:ext cx="8741228" cy="41399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fld>
            <a:endParaRPr lang="en-US"/>
          </a:p>
        </p:txBody>
      </p:sp>
      <p:pic>
        <p:nvPicPr>
          <p:cNvPr id="7" name="Picture 6"/>
          <p:cNvPicPr/>
          <p:nvPr/>
        </p:nvPicPr>
        <p:blipFill>
          <a:blip r:embed="rId1"/>
          <a:stretch>
            <a:fillRect/>
          </a:stretch>
        </p:blipFill>
        <p:spPr>
          <a:xfrm>
            <a:off x="1874973" y="2442783"/>
            <a:ext cx="9081498" cy="277404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4939" y="167148"/>
            <a:ext cx="3109461" cy="714595"/>
          </a:xfrm>
        </p:spPr>
        <p:txBody>
          <a:bodyPr vert="horz" lIns="91440" tIns="45720" rIns="91440" bIns="45720" rtlCol="0" anchor="ctr">
            <a:normAutofit/>
          </a:bodyPr>
          <a:lstStyle/>
          <a:p>
            <a:r>
              <a:rPr lang="en-US" sz="3600" b="1" dirty="0">
                <a:latin typeface="Algerian" panose="04020705040A02060702" pitchFamily="82" charset="0"/>
              </a:rPr>
              <a:t>FINAL MODEL</a:t>
            </a:r>
            <a:endParaRPr lang="en-US" sz="3600" b="1" dirty="0">
              <a:latin typeface="Algerian" panose="04020705040A02060702" pitchFamily="82" charset="0"/>
            </a:endParaRPr>
          </a:p>
        </p:txBody>
      </p:sp>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pic>
        <p:nvPicPr>
          <p:cNvPr id="10" name="Picture 9" descr="Tex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1098" t="35853" r="24196" b="12722"/>
          <a:stretch>
            <a:fillRect/>
          </a:stretch>
        </p:blipFill>
        <p:spPr>
          <a:xfrm>
            <a:off x="1972668" y="1088572"/>
            <a:ext cx="9609732" cy="484603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6909" y="0"/>
            <a:ext cx="5747778" cy="761035"/>
          </a:xfrm>
        </p:spPr>
        <p:txBody>
          <a:bodyPr vert="horz" lIns="91440" tIns="45720" rIns="91440" bIns="45720" rtlCol="0" anchor="ctr">
            <a:normAutofit/>
          </a:bodyPr>
          <a:lstStyle/>
          <a:p>
            <a:r>
              <a:rPr lang="en-US" sz="4000" b="1" dirty="0">
                <a:latin typeface="Algerian" panose="04020705040A02060702" pitchFamily="82" charset="0"/>
              </a:rPr>
              <a:t>FINAL MODEL</a:t>
            </a:r>
            <a:endParaRPr lang="en-US" dirty="0"/>
          </a:p>
        </p:txBody>
      </p:sp>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pic>
        <p:nvPicPr>
          <p:cNvPr id="7" name="Picture 6" descr="Text&#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21964" t="25368" r="43006" b="17378"/>
          <a:stretch>
            <a:fillRect/>
          </a:stretch>
        </p:blipFill>
        <p:spPr>
          <a:xfrm>
            <a:off x="1506083" y="609599"/>
            <a:ext cx="5041605" cy="5257532"/>
          </a:xfrm>
          <a:prstGeom prst="rect">
            <a:avLst/>
          </a:prstGeom>
        </p:spPr>
      </p:pic>
      <p:pic>
        <p:nvPicPr>
          <p:cNvPr id="11" name="Picture 10" descr="Graphical user interface,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1786" t="28808" r="39922" b="13884"/>
          <a:stretch>
            <a:fillRect/>
          </a:stretch>
        </p:blipFill>
        <p:spPr>
          <a:xfrm>
            <a:off x="6945085" y="974723"/>
            <a:ext cx="4668573" cy="49085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13" name="Group 12"/>
          <p:cNvGrpSpPr>
            <a:grpSpLocks noGrp="1" noRot="1" noChangeAspect="1" noMove="1" noResize="1" noUngrp="1"/>
          </p:cNvGrpSpPr>
          <p:nvPr/>
        </p:nvGrpSpPr>
        <p:grpSpPr>
          <a:xfrm>
            <a:off x="150812" y="0"/>
            <a:ext cx="2436813" cy="6858001"/>
            <a:chOff x="1320800" y="0"/>
            <a:chExt cx="2436813" cy="6858001"/>
          </a:xfrm>
        </p:grpSpPr>
        <p:sp>
          <p:nvSpPr>
            <p:cNvPr id="14"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1753496" y="685800"/>
            <a:ext cx="2543201" cy="1752599"/>
          </a:xfrm>
        </p:spPr>
        <p:txBody>
          <a:bodyPr vert="horz" lIns="91440" tIns="45720" rIns="91440" bIns="45720" rtlCol="0" anchor="b">
            <a:normAutofit/>
          </a:bodyPr>
          <a:lstStyle/>
          <a:p>
            <a:pPr algn="l"/>
            <a:r>
              <a:rPr lang="en-US" sz="3200" b="1" dirty="0">
                <a:latin typeface="Algerian" panose="04020705040A02060702" pitchFamily="82" charset="0"/>
              </a:rPr>
              <a:t>FINAL MODEL</a:t>
            </a:r>
            <a:endParaRPr lang="en-US" sz="3200" dirty="0"/>
          </a:p>
        </p:txBody>
      </p:sp>
      <p:sp>
        <p:nvSpPr>
          <p:cNvPr id="6" name="TextBox 5"/>
          <p:cNvSpPr txBox="1"/>
          <p:nvPr/>
        </p:nvSpPr>
        <p:spPr>
          <a:xfrm>
            <a:off x="1484310" y="2666999"/>
            <a:ext cx="2812387" cy="3124201"/>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buFont typeface="Arial" panose="020B0604020202020204"/>
              <a:buChar char="•"/>
            </a:pPr>
            <a:r>
              <a:rPr lang="en-US"/>
              <a:t>The “clean comment text” feature has a notable reduction in the number of characters. </a:t>
            </a:r>
            <a:endParaRPr lang="en-US"/>
          </a:p>
        </p:txBody>
      </p:sp>
      <p:sp>
        <p:nvSpPr>
          <p:cNvPr id="21" name="Rounded Rectangle 16"/>
          <p:cNvSpPr>
            <a:spLocks noGrp="1" noRot="1" noChangeAspect="1" noMove="1" noResize="1" noEditPoints="1" noAdjustHandles="1" noChangeArrowheads="1" noChangeShapeType="1" noTextEdit="1"/>
          </p:cNvSpPr>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rotWithShape="1">
          <a:blip r:embed="rId2"/>
          <a:srcRect l="12639" r="-3" b="1823"/>
          <a:stretch>
            <a:fillRect/>
          </a:stretch>
        </p:blipFill>
        <p:spPr>
          <a:xfrm>
            <a:off x="4791920" y="833377"/>
            <a:ext cx="6386642" cy="4872942"/>
          </a:xfrm>
          <a:prstGeom prst="rect">
            <a:avLst/>
          </a:prstGeom>
        </p:spPr>
      </p:pic>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8484" y="-15433"/>
            <a:ext cx="5747778" cy="496897"/>
          </a:xfrm>
        </p:spPr>
        <p:txBody>
          <a:bodyPr vert="horz" lIns="91440" tIns="45720" rIns="91440" bIns="45720" rtlCol="0" anchor="ctr">
            <a:normAutofit fontScale="90000"/>
          </a:bodyPr>
          <a:lstStyle/>
          <a:p>
            <a:r>
              <a:rPr lang="en-US" b="1" dirty="0">
                <a:latin typeface="Algerian" panose="04020705040A02060702" pitchFamily="82" charset="0"/>
              </a:rPr>
              <a:t>PREDICTED VALUES</a:t>
            </a:r>
            <a:endParaRPr lang="en-US" b="1" dirty="0">
              <a:latin typeface="Algerian" panose="04020705040A02060702" pitchFamily="82" charset="0"/>
            </a:endParaRPr>
          </a:p>
        </p:txBody>
      </p:sp>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dirty="0">
                <a:solidFill>
                  <a:schemeClr val="tx1"/>
                </a:solidFill>
                <a:effectLst/>
                <a:latin typeface="+mn-lt"/>
                <a:ea typeface="+mn-ea"/>
                <a:cs typeface="+mn-cs"/>
              </a:rPr>
              <a:t>FLIPROBO TECHNOLOGIES</a:t>
            </a:r>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pic>
        <p:nvPicPr>
          <p:cNvPr id="7" name="Picture 6" descr="Graphical user interface, text, applicatio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19903" t="12856" r="13923" b="-476"/>
          <a:stretch>
            <a:fillRect/>
          </a:stretch>
        </p:blipFill>
        <p:spPr>
          <a:xfrm>
            <a:off x="2460172" y="718456"/>
            <a:ext cx="9383486" cy="600891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91343" y="1"/>
            <a:ext cx="4154488" cy="533400"/>
          </a:xfrm>
        </p:spPr>
        <p:txBody>
          <a:bodyPr vert="horz" lIns="91440" tIns="45720" rIns="91440" bIns="45720" rtlCol="0" anchor="ctr">
            <a:normAutofit fontScale="90000"/>
          </a:bodyPr>
          <a:lstStyle/>
          <a:p>
            <a:r>
              <a:rPr lang="en-US" sz="3200" b="1" dirty="0">
                <a:latin typeface="Algerian" panose="04020705040A02060702" pitchFamily="82" charset="0"/>
              </a:rPr>
              <a:t>PREDICTED VALUES</a:t>
            </a:r>
            <a:endParaRPr lang="en-US" sz="3200" b="1" dirty="0">
              <a:latin typeface="Algerian" panose="04020705040A02060702" pitchFamily="82" charset="0"/>
            </a:endParaRPr>
          </a:p>
        </p:txBody>
      </p:sp>
      <p:sp>
        <p:nvSpPr>
          <p:cNvPr id="3" name="Footer Placeholder 2"/>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pic>
        <p:nvPicPr>
          <p:cNvPr id="7" name="Picture 6" descr="Graphical user interface, application, tabl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0625" t="13810" r="14790" b="25397"/>
          <a:stretch>
            <a:fillRect/>
          </a:stretch>
        </p:blipFill>
        <p:spPr>
          <a:xfrm>
            <a:off x="1491343" y="457202"/>
            <a:ext cx="7084177" cy="5105399"/>
          </a:xfrm>
          <a:prstGeom prst="rect">
            <a:avLst/>
          </a:prstGeom>
        </p:spPr>
      </p:pic>
      <p:pic>
        <p:nvPicPr>
          <p:cNvPr id="9" name="Picture 8" descr="Graphical user interface, application, tabl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0268" t="58572" r="55893" b="25079"/>
          <a:stretch>
            <a:fillRect/>
          </a:stretch>
        </p:blipFill>
        <p:spPr>
          <a:xfrm>
            <a:off x="8749692" y="5007159"/>
            <a:ext cx="3355222" cy="17199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a:off x="1087455" y="0"/>
            <a:ext cx="5014912" cy="6862763"/>
            <a:chOff x="2928938" y="-4763"/>
            <a:chExt cx="5014912" cy="6862763"/>
          </a:xfrm>
        </p:grpSpPr>
        <p:sp>
          <p:nvSpPr>
            <p:cNvPr id="23"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4"/>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5"/>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0" name="Rectangle 19"/>
          <p:cNvSpPr>
            <a:spLocks noGrp="1" noRot="1" noChangeAspect="1" noMove="1" noResize="1" noEditPoints="1" noAdjustHandles="1" noChangeArrowheads="1" noChangeShapeType="1" noTextEdit="1"/>
          </p:cNvSpPr>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89702" y="1261872"/>
            <a:ext cx="3145536" cy="4334256"/>
          </a:xfrm>
        </p:spPr>
        <p:txBody>
          <a:bodyPr>
            <a:normAutofit/>
          </a:bodyPr>
          <a:lstStyle/>
          <a:p>
            <a:pPr algn="r"/>
            <a:r>
              <a:rPr lang="en-IN" sz="3600">
                <a:effectLst/>
                <a:latin typeface="Arial" panose="020B0604020202020204" pitchFamily="34" charset="0"/>
                <a:cs typeface="Arial" panose="020B0604020202020204" pitchFamily="34" charset="0"/>
              </a:rPr>
              <a:t>ANALYTICAL PROBLEM FRAMING</a:t>
            </a:r>
            <a:endParaRPr lang="en-IN" sz="3600">
              <a:effectLst/>
              <a:latin typeface="Arial" panose="020B0604020202020204" pitchFamily="34" charset="0"/>
              <a:cs typeface="Arial" panose="020B0604020202020204" pitchFamily="34" charset="0"/>
            </a:endParaRPr>
          </a:p>
        </p:txBody>
      </p:sp>
      <p:cxnSp>
        <p:nvCxnSpPr>
          <p:cNvPr id="22" name="Straight Connector 21"/>
          <p:cNvCxnSpPr>
            <a:cxnSpLocks noGrp="1" noRot="1" noChangeAspect="1" noMove="1" noResize="1" noEditPoints="1" noAdjustHandles="1" noChangeArrowheads="1" noChangeShapeType="1"/>
          </p:cNvCxnSpPr>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normAutofit/>
          </a:bodyPr>
          <a:lstStyle/>
          <a:p>
            <a:pPr>
              <a:spcAft>
                <a:spcPts val="600"/>
              </a:spcAft>
            </a:pPr>
            <a:r>
              <a:rPr lang="en-US"/>
              <a:t>FLIPROBO TECHNOLOGIES</a:t>
            </a:r>
            <a:endParaRPr lang="en-US"/>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
        <p:nvSpPr>
          <p:cNvPr id="24" name="Content Placeholder 2"/>
          <p:cNvSpPr>
            <a:spLocks noGrp="1"/>
          </p:cNvSpPr>
          <p:nvPr>
            <p:ph idx="1"/>
          </p:nvPr>
        </p:nvSpPr>
        <p:spPr>
          <a:xfrm>
            <a:off x="5007932" y="1261873"/>
            <a:ext cx="5951013" cy="4449422"/>
          </a:xfrm>
        </p:spPr>
        <p:txBody>
          <a:bodyPr>
            <a:normAutofit/>
          </a:bodyPr>
          <a:lstStyle/>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I have used the TF-IDF to vectorize the words so that machine can understand the words.</a:t>
            </a:r>
            <a:endParaRPr lang="en-US"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TF – Term Frequency (the number of times the words/terms appear in a document.)</a:t>
            </a:r>
            <a:endParaRPr lang="en-US"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IDF - Inverse Document Frequency. (If a word appears in all documents, then it may not play such a big part in differentiating between the documents. IDF is a way of identifying such words)</a:t>
            </a:r>
            <a:endParaRPr lang="en-US"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Document Frequency(term t) = number of documents with the term t/ total number of documents = d(t)/n</a:t>
            </a:r>
            <a:endParaRPr lang="en-US"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Inverse Document Frequency = total number of documents / number of documents with the term t = n / d(t)</a:t>
            </a:r>
            <a:endParaRPr lang="en-IN"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endParaRPr lang="en-IN"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endParaRPr lang="en-IN" sz="1900">
              <a:latin typeface="Arial" panose="020B0604020202020204" pitchFamily="34" charset="0"/>
              <a:cs typeface="Arial" panose="020B0604020202020204" pitchFamily="34" charset="0"/>
            </a:endParaRPr>
          </a:p>
        </p:txBody>
      </p:sp>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52"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32"/>
          <p:cNvSpPr>
            <a:spLocks noGrp="1" noRot="1" noChangeAspect="1" noMove="1" noResize="1" noEditPoints="1" noAdjustHandles="1" noChangeArrowheads="1" noChangeShapeType="1" noTextEdit="1"/>
          </p:cNvSpPr>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35021" y="685800"/>
            <a:ext cx="2639962" cy="5105400"/>
          </a:xfrm>
        </p:spPr>
        <p:txBody>
          <a:bodyPr>
            <a:normAutofit/>
          </a:bodyPr>
          <a:lstStyle/>
          <a:p>
            <a:r>
              <a:rPr lang="en-US" sz="2800">
                <a:solidFill>
                  <a:srgbClr val="FFFFFF"/>
                </a:solidFill>
                <a:effectLst/>
                <a:latin typeface="Arial" panose="020B0604020202020204" pitchFamily="34" charset="0"/>
                <a:cs typeface="Arial" panose="020B0604020202020204" pitchFamily="34" charset="0"/>
              </a:rPr>
              <a:t>CONCLUSION</a:t>
            </a:r>
            <a:endParaRPr lang="en-IN" sz="2800">
              <a:solidFill>
                <a:srgbClr val="FFFFFF"/>
              </a:solidFill>
              <a:effectLst/>
              <a:latin typeface="Arial" panose="020B0604020202020204" pitchFamily="34" charset="0"/>
              <a:cs typeface="Arial" panose="020B0604020202020204" pitchFamily="34" charset="0"/>
            </a:endParaRPr>
          </a:p>
        </p:txBody>
      </p:sp>
      <p:grpSp>
        <p:nvGrpSpPr>
          <p:cNvPr id="54" name="Group 34"/>
          <p:cNvGrpSpPr>
            <a:grpSpLocks noGrp="1" noRot="1" noChangeAspect="1" noMove="1" noResize="1" noUngrp="1"/>
          </p:cNvGrpSpPr>
          <p:nvPr/>
        </p:nvGrpSpPr>
        <p:grpSpPr>
          <a:xfrm>
            <a:off x="3315292" y="0"/>
            <a:ext cx="2436813" cy="6858001"/>
            <a:chOff x="1320800" y="0"/>
            <a:chExt cx="2436813" cy="6858001"/>
          </a:xfrm>
        </p:grpSpPr>
        <p:sp>
          <p:nvSpPr>
            <p:cNvPr id="3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Footer Placeholder 3"/>
          <p:cNvSpPr>
            <a:spLocks noGrp="1"/>
          </p:cNvSpPr>
          <p:nvPr>
            <p:ph type="ftr" sz="quarter" idx="11"/>
          </p:nvPr>
        </p:nvSpPr>
        <p:spPr/>
        <p:txBody>
          <a:bodyPr>
            <a:normAutofit/>
          </a:bodyPr>
          <a:lstStyle/>
          <a:p>
            <a:pPr>
              <a:spcAft>
                <a:spcPts val="600"/>
              </a:spcAft>
            </a:pPr>
            <a:r>
              <a:rPr lang="en-US"/>
              <a:t>FLIPROBO TECHNOLOGIES</a:t>
            </a:r>
            <a:endParaRPr lang="en-US"/>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graphicFrame>
        <p:nvGraphicFramePr>
          <p:cNvPr id="26" name="Content Placeholder 2"/>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a:spLocks noGrp="1" noRot="1" noChangeAspect="1" noMove="1" noResize="1" noEditPoints="1" noAdjustHandles="1" noChangeArrowheads="1" noChangeShapeType="1" noTextEdit="1"/>
          </p:cNvSpPr>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p:cNvSpPr>
            <a:spLocks noGrp="1" noRot="1" noChangeAspect="1" noMove="1" noResize="1" noEditPoints="1" noAdjustHandles="1" noChangeArrowheads="1" noChangeShapeType="1" noTextEdit="1"/>
          </p:cNvSpPr>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254685" y="1152395"/>
            <a:ext cx="3543706" cy="1903956"/>
          </a:xfrm>
        </p:spPr>
        <p:txBody>
          <a:bodyPr anchor="t">
            <a:normAutofit/>
          </a:bodyPr>
          <a:lstStyle/>
          <a:p>
            <a:pPr algn="r"/>
            <a:r>
              <a:rPr lang="en-US" sz="2800">
                <a:effectLst/>
                <a:latin typeface="Arial" panose="020B0604020202020204" pitchFamily="34" charset="0"/>
                <a:cs typeface="Arial" panose="020B0604020202020204" pitchFamily="34" charset="0"/>
              </a:rPr>
              <a:t>CONCLUSION</a:t>
            </a:r>
            <a:endParaRPr lang="en-IN" sz="2800">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438471" y="1152395"/>
            <a:ext cx="4895705" cy="3970750"/>
          </a:xfrm>
        </p:spPr>
        <p:txBody>
          <a:bodyPr anchor="t">
            <a:normAutofit/>
          </a:bodyPr>
          <a:lstStyle/>
          <a:p>
            <a:pPr marL="109855" indent="0">
              <a:buNone/>
            </a:pPr>
            <a:r>
              <a:rPr lang="en-IN" sz="1700" b="1" i="1">
                <a:latin typeface="Arial" panose="020B0604020202020204" pitchFamily="34" charset="0"/>
                <a:cs typeface="Arial" panose="020B0604020202020204" pitchFamily="34" charset="0"/>
              </a:rPr>
              <a:t>KEY FINDINGS AND CONCLUSIONS OF THE STUDY</a:t>
            </a:r>
            <a:endParaRPr lang="en-IN" sz="1700" b="1" i="1">
              <a:latin typeface="Arial" panose="020B0604020202020204" pitchFamily="34" charset="0"/>
              <a:cs typeface="Arial" panose="020B0604020202020204" pitchFamily="34" charset="0"/>
            </a:endParaRPr>
          </a:p>
          <a:p>
            <a:pPr marL="109855" indent="0">
              <a:buNone/>
            </a:pPr>
            <a:endParaRPr lang="en-US" sz="1700" b="1" i="1">
              <a:latin typeface="Arial" panose="020B0604020202020204" pitchFamily="34" charset="0"/>
              <a:cs typeface="Arial" panose="020B0604020202020204" pitchFamily="34" charset="0"/>
            </a:endParaRPr>
          </a:p>
          <a:p>
            <a:pPr lvl="0"/>
            <a:r>
              <a:rPr lang="en-IN" sz="1700">
                <a:latin typeface="Arial" panose="020B0604020202020204" pitchFamily="34" charset="0"/>
                <a:cs typeface="Arial" panose="020B0604020202020204" pitchFamily="34" charset="0"/>
              </a:rPr>
              <a:t>Online hate, described as abusive language, aggression, cyberbullying, hatefulness and many others has been identified as a major threat on online social media platforms. Social media platforms are the most prominent grounds for such toxic behaviour.   </a:t>
            </a:r>
            <a:endParaRPr lang="en-US" sz="1700">
              <a:latin typeface="Arial" panose="020B0604020202020204" pitchFamily="34" charset="0"/>
              <a:cs typeface="Arial" panose="020B0604020202020204" pitchFamily="34" charset="0"/>
            </a:endParaRPr>
          </a:p>
          <a:p>
            <a:pPr lvl="0"/>
            <a:r>
              <a:rPr lang="en-IN" sz="1700">
                <a:latin typeface="Arial" panose="020B0604020202020204" pitchFamily="34" charset="0"/>
                <a:cs typeface="Arial" panose="020B0604020202020204" pitchFamily="34" charset="0"/>
              </a:rPr>
              <a:t>From the above analysis the below mentioned results were achieved which depicts the chances and conditions of a comment being a hateful comment or a normal comment.</a:t>
            </a:r>
            <a:endParaRPr lang="en-US" sz="17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spcAft>
                <a:spcPts val="600"/>
              </a:spcAft>
            </a:pPr>
            <a:r>
              <a:rPr lang="en-US">
                <a:solidFill>
                  <a:srgbClr val="FFFFFF"/>
                </a:solidFill>
              </a:rPr>
              <a:t>FLIPROBO TECHNOLOGIES</a:t>
            </a:r>
            <a:endParaRPr lang="en-US">
              <a:solidFill>
                <a:srgbClr val="FFFFFF"/>
              </a:solidFill>
            </a:endParaRPr>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p:cNvSpPr>
            <a:spLocks noGrp="1" noRot="1" noChangeAspect="1" noMove="1" noResize="1" noEditPoints="1" noAdjustHandles="1" noChangeArrowheads="1" noChangeShapeType="1" noTextEdit="1"/>
          </p:cNvSpPr>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p:cNvSpPr>
            <a:spLocks noGrp="1" noRot="1" noChangeAspect="1" noMove="1" noResize="1" noEditPoints="1" noAdjustHandles="1" noChangeArrowheads="1" noChangeShapeType="1" noTextEdit="1"/>
          </p:cNvSpPr>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254685" y="1152395"/>
            <a:ext cx="3543706" cy="1903956"/>
          </a:xfrm>
        </p:spPr>
        <p:txBody>
          <a:bodyPr anchor="t">
            <a:normAutofit/>
          </a:bodyPr>
          <a:lstStyle/>
          <a:p>
            <a:pPr algn="r"/>
            <a:r>
              <a:rPr lang="en-US" sz="2800">
                <a:effectLst/>
                <a:latin typeface="Arial" panose="020B0604020202020204" pitchFamily="34" charset="0"/>
                <a:cs typeface="Arial" panose="020B0604020202020204" pitchFamily="34" charset="0"/>
              </a:rPr>
              <a:t>CONCLUSION</a:t>
            </a:r>
            <a:endParaRPr lang="en-IN" sz="2800">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438471" y="1152395"/>
            <a:ext cx="4895705" cy="3970750"/>
          </a:xfrm>
        </p:spPr>
        <p:txBody>
          <a:bodyPr anchor="t">
            <a:normAutofit/>
          </a:bodyPr>
          <a:lstStyle/>
          <a:p>
            <a:pPr lvl="0"/>
            <a:endParaRPr lang="en-US" sz="1800">
              <a:latin typeface="Arial" panose="020B0604020202020204" pitchFamily="34" charset="0"/>
              <a:cs typeface="Arial" panose="020B0604020202020204" pitchFamily="34" charset="0"/>
            </a:endParaRPr>
          </a:p>
          <a:p>
            <a:pPr lvl="0"/>
            <a:r>
              <a:rPr lang="en-IN" sz="1800">
                <a:latin typeface="Arial" panose="020B0604020202020204" pitchFamily="34" charset="0"/>
                <a:cs typeface="Arial" panose="020B0604020202020204" pitchFamily="34" charset="0"/>
              </a:rPr>
              <a:t>With the increasing popularity of social media, more and more people consume feeds from social media and due differences they spread hate comments to instead of love and harmony. It has strong negative impacts on individual users and broader society.</a:t>
            </a:r>
            <a:endParaRPr lang="en-US" sz="18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spcAft>
                <a:spcPts val="600"/>
              </a:spcAft>
            </a:pPr>
            <a:r>
              <a:rPr lang="en-US">
                <a:solidFill>
                  <a:srgbClr val="FFFFFF"/>
                </a:solidFill>
              </a:rPr>
              <a:t>FLIPROBO TECHNOLOGIES</a:t>
            </a:r>
            <a:endParaRPr lang="en-US">
              <a:solidFill>
                <a:srgbClr val="FFFFFF"/>
              </a:solidFill>
            </a:endParaRPr>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1"/>
          <p:cNvSpPr>
            <a:spLocks noGrp="1" noRot="1" noChangeAspect="1" noMove="1" noResize="1" noEditPoints="1" noAdjustHandles="1" noChangeArrowheads="1" noChangeShapeType="1" noTextEdit="1"/>
          </p:cNvSpPr>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3"/>
          <p:cNvSpPr>
            <a:spLocks noGrp="1" noRot="1" noChangeAspect="1" noMove="1" noResize="1" noEditPoints="1" noAdjustHandles="1" noChangeArrowheads="1" noChangeShapeType="1" noTextEdit="1"/>
          </p:cNvSpPr>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254685" y="1152395"/>
            <a:ext cx="3543706" cy="1903956"/>
          </a:xfrm>
        </p:spPr>
        <p:txBody>
          <a:bodyPr anchor="t">
            <a:normAutofit/>
          </a:bodyPr>
          <a:lstStyle/>
          <a:p>
            <a:pPr algn="r"/>
            <a:r>
              <a:rPr lang="en-IN" sz="2800">
                <a:effectLst/>
                <a:latin typeface="Arial" panose="020B0604020202020204" pitchFamily="34" charset="0"/>
                <a:cs typeface="Arial" panose="020B0604020202020204" pitchFamily="34" charset="0"/>
              </a:rPr>
              <a:t>DATA SET</a:t>
            </a:r>
            <a:endParaRPr lang="en-IN" sz="2800">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438471" y="1152395"/>
            <a:ext cx="4895705" cy="3970750"/>
          </a:xfrm>
        </p:spPr>
        <p:txBody>
          <a:bodyPr anchor="t">
            <a:normAutofit/>
          </a:bodyPr>
          <a:lstStyle/>
          <a:p>
            <a:pPr>
              <a:lnSpc>
                <a:spcPct val="90000"/>
              </a:lnSpc>
            </a:pPr>
            <a:r>
              <a:rPr lang="en-US" sz="1500">
                <a:latin typeface="Arial" panose="020B0604020202020204" pitchFamily="34" charset="0"/>
                <a:cs typeface="Arial" panose="020B0604020202020204" pitchFamily="34" charset="0"/>
              </a:rPr>
              <a:t>The data set includes:</a:t>
            </a:r>
            <a:endParaRPr lang="en-US" sz="1500">
              <a:latin typeface="Arial" panose="020B0604020202020204" pitchFamily="34" charset="0"/>
              <a:cs typeface="Arial" panose="020B0604020202020204" pitchFamily="34" charset="0"/>
            </a:endParaRPr>
          </a:p>
          <a:p>
            <a:pPr marL="109855" indent="0">
              <a:lnSpc>
                <a:spcPct val="90000"/>
              </a:lnSpc>
              <a:buNone/>
            </a:pPr>
            <a:endParaRPr lang="en-US" sz="1500">
              <a:latin typeface="Arial" panose="020B0604020202020204" pitchFamily="34" charset="0"/>
              <a:cs typeface="Arial" panose="020B0604020202020204" pitchFamily="34" charset="0"/>
            </a:endParaRPr>
          </a:p>
          <a:p>
            <a:pPr lvl="1">
              <a:lnSpc>
                <a:spcPct val="90000"/>
              </a:lnSpc>
            </a:pPr>
            <a:r>
              <a:rPr lang="en-US" sz="1500">
                <a:latin typeface="Arial" panose="020B0604020202020204" pitchFamily="34" charset="0"/>
                <a:cs typeface="Arial" panose="020B0604020202020204" pitchFamily="34" charset="0"/>
              </a:rPr>
              <a:t>Malignant: It is the Label column, which includes values 0 and 1, denoting if the comment is malignant or not.</a:t>
            </a:r>
            <a:endParaRPr lang="en-US" sz="1500">
              <a:latin typeface="Arial" panose="020B0604020202020204" pitchFamily="34" charset="0"/>
              <a:cs typeface="Arial" panose="020B0604020202020204" pitchFamily="34" charset="0"/>
            </a:endParaRPr>
          </a:p>
          <a:p>
            <a:pPr lvl="1">
              <a:lnSpc>
                <a:spcPct val="90000"/>
              </a:lnSpc>
            </a:pPr>
            <a:r>
              <a:rPr lang="en-US" sz="1500">
                <a:latin typeface="Arial" panose="020B0604020202020204" pitchFamily="34" charset="0"/>
                <a:cs typeface="Arial" panose="020B0604020202020204" pitchFamily="34" charset="0"/>
              </a:rPr>
              <a:t>Highly Malignant: It denotes comments that are highly malignant and hurtful.</a:t>
            </a:r>
            <a:endParaRPr lang="en-US" sz="1500">
              <a:latin typeface="Arial" panose="020B0604020202020204" pitchFamily="34" charset="0"/>
              <a:cs typeface="Arial" panose="020B0604020202020204" pitchFamily="34" charset="0"/>
            </a:endParaRPr>
          </a:p>
          <a:p>
            <a:pPr lvl="1">
              <a:lnSpc>
                <a:spcPct val="90000"/>
              </a:lnSpc>
            </a:pPr>
            <a:r>
              <a:rPr lang="en-US" sz="1500">
                <a:latin typeface="Arial" panose="020B0604020202020204" pitchFamily="34" charset="0"/>
                <a:cs typeface="Arial" panose="020B0604020202020204" pitchFamily="34" charset="0"/>
              </a:rPr>
              <a:t>Rude: It denotes comments that are very rude and offensive.</a:t>
            </a:r>
            <a:endParaRPr lang="en-US" sz="1500">
              <a:latin typeface="Arial" panose="020B0604020202020204" pitchFamily="34" charset="0"/>
              <a:cs typeface="Arial" panose="020B0604020202020204" pitchFamily="34" charset="0"/>
            </a:endParaRPr>
          </a:p>
          <a:p>
            <a:pPr lvl="1">
              <a:lnSpc>
                <a:spcPct val="90000"/>
              </a:lnSpc>
            </a:pPr>
            <a:r>
              <a:rPr lang="en-US" sz="1500">
                <a:latin typeface="Arial" panose="020B0604020202020204" pitchFamily="34" charset="0"/>
                <a:cs typeface="Arial" panose="020B0604020202020204" pitchFamily="34" charset="0"/>
              </a:rPr>
              <a:t>Threat: It contains indication of the comments that are giving any threat to someone.</a:t>
            </a:r>
            <a:endParaRPr lang="en-US" sz="1500">
              <a:latin typeface="Arial" panose="020B0604020202020204" pitchFamily="34" charset="0"/>
              <a:cs typeface="Arial" panose="020B0604020202020204" pitchFamily="34" charset="0"/>
            </a:endParaRPr>
          </a:p>
          <a:p>
            <a:pPr lvl="1">
              <a:lnSpc>
                <a:spcPct val="90000"/>
              </a:lnSpc>
            </a:pPr>
            <a:r>
              <a:rPr lang="en-US" sz="1500">
                <a:latin typeface="Arial" panose="020B0604020202020204" pitchFamily="34" charset="0"/>
                <a:cs typeface="Arial" panose="020B0604020202020204" pitchFamily="34" charset="0"/>
              </a:rPr>
              <a:t>Abuse: It is for comments that are abusive in nature.</a:t>
            </a:r>
            <a:endParaRPr lang="en-US" sz="15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spcAft>
                <a:spcPts val="600"/>
              </a:spcAft>
            </a:pPr>
            <a:r>
              <a:rPr lang="en-US">
                <a:solidFill>
                  <a:srgbClr val="FFFFFF"/>
                </a:solidFill>
              </a:rPr>
              <a:t>FLIPROBO TECHNOLOGIES</a:t>
            </a:r>
            <a:endParaRPr lang="en-US">
              <a:solidFill>
                <a:srgbClr val="FFFFFF"/>
              </a:solidFill>
            </a:endParaRPr>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254685" y="1152395"/>
            <a:ext cx="3543706" cy="1903956"/>
          </a:xfrm>
        </p:spPr>
        <p:txBody>
          <a:bodyPr anchor="t">
            <a:normAutofit/>
          </a:bodyPr>
          <a:lstStyle/>
          <a:p>
            <a:pPr algn="r"/>
            <a:r>
              <a:rPr lang="en-IN" sz="2800">
                <a:effectLst/>
                <a:latin typeface="Arial" panose="020B0604020202020204" pitchFamily="34" charset="0"/>
                <a:cs typeface="Arial" panose="020B0604020202020204" pitchFamily="34" charset="0"/>
              </a:rPr>
              <a:t>DATA SET</a:t>
            </a:r>
            <a:endParaRPr lang="en-IN" sz="2800">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438471" y="1152395"/>
            <a:ext cx="4895705" cy="3970750"/>
          </a:xfrm>
        </p:spPr>
        <p:txBody>
          <a:bodyPr anchor="t">
            <a:normAutofit/>
          </a:bodyPr>
          <a:lstStyle/>
          <a:p>
            <a:pPr lvl="1"/>
            <a:r>
              <a:rPr lang="en-US" sz="1800">
                <a:latin typeface="Arial" panose="020B0604020202020204" pitchFamily="34" charset="0"/>
                <a:cs typeface="Arial" panose="020B0604020202020204" pitchFamily="34" charset="0"/>
              </a:rPr>
              <a:t>Loathe: It describes the comments which are hateful and loathing in nature.</a:t>
            </a:r>
            <a:endParaRPr lang="en-US" sz="1800">
              <a:latin typeface="Arial" panose="020B0604020202020204" pitchFamily="34" charset="0"/>
              <a:cs typeface="Arial" panose="020B0604020202020204" pitchFamily="34" charset="0"/>
            </a:endParaRPr>
          </a:p>
          <a:p>
            <a:pPr lvl="1"/>
            <a:r>
              <a:rPr lang="en-US" sz="1800">
                <a:latin typeface="Arial" panose="020B0604020202020204" pitchFamily="34" charset="0"/>
                <a:cs typeface="Arial" panose="020B0604020202020204" pitchFamily="34" charset="0"/>
              </a:rPr>
              <a:t>ID: It includes unique Ids associated with each comment text given.</a:t>
            </a:r>
            <a:endParaRPr lang="en-US" sz="1800">
              <a:latin typeface="Arial" panose="020B0604020202020204" pitchFamily="34" charset="0"/>
              <a:cs typeface="Arial" panose="020B0604020202020204" pitchFamily="34" charset="0"/>
            </a:endParaRPr>
          </a:p>
          <a:p>
            <a:pPr lvl="1"/>
            <a:r>
              <a:rPr lang="en-US" sz="1800">
                <a:latin typeface="Arial" panose="020B0604020202020204" pitchFamily="34" charset="0"/>
                <a:cs typeface="Arial" panose="020B0604020202020204" pitchFamily="34" charset="0"/>
              </a:rPr>
              <a:t>Comment text: This column contains the comments extracted from various social media platforms.</a:t>
            </a:r>
            <a:endParaRPr lang="en-IN" sz="18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spcAft>
                <a:spcPts val="600"/>
              </a:spcAft>
            </a:pPr>
            <a:r>
              <a:rPr lang="en-US">
                <a:solidFill>
                  <a:srgbClr val="FFFFFF"/>
                </a:solidFill>
              </a:rPr>
              <a:t>FLIPROBO TECHNOLOGIES</a:t>
            </a:r>
            <a:endParaRPr lang="en-US">
              <a:solidFill>
                <a:srgbClr val="FFFFFF"/>
              </a:solidFill>
            </a:endParaRPr>
          </a:p>
        </p:txBody>
      </p:sp>
      <p:sp>
        <p:nvSpPr>
          <p:cNvPr id="5" name="Slide Number Placeholder 4"/>
          <p:cNvSpPr>
            <a:spLocks noGrp="1"/>
          </p:cNvSpPr>
          <p:nvPr>
            <p:ph type="sldNum" sz="quarter" idx="12"/>
          </p:nvPr>
        </p:nvSpPr>
        <p:spPr/>
        <p:txBody>
          <a:bodyPr>
            <a:normAutofit/>
          </a:bodyPr>
          <a:lstStyle/>
          <a:p>
            <a:pPr>
              <a:spcAft>
                <a:spcPts val="600"/>
              </a:spcAft>
            </a:pPr>
            <a:fld id="{73B850FF-6169-4056-8077-06FFA93A536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26" name="Group 25"/>
          <p:cNvGrpSpPr>
            <a:grpSpLocks noGrp="1" noRot="1" noChangeAspect="1" noMove="1" noResize="1" noUngrp="1"/>
          </p:cNvGrpSpPr>
          <p:nvPr/>
        </p:nvGrpSpPr>
        <p:grpSpPr>
          <a:xfrm>
            <a:off x="546100" y="-4763"/>
            <a:ext cx="5014912" cy="6862763"/>
            <a:chOff x="2928938" y="-4763"/>
            <a:chExt cx="5014912" cy="6862763"/>
          </a:xfrm>
        </p:grpSpPr>
        <p:sp>
          <p:nvSpPr>
            <p:cNvPr id="27"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8"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2"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title"/>
          </p:nvPr>
        </p:nvSpPr>
        <p:spPr>
          <a:xfrm>
            <a:off x="2188100" y="447855"/>
            <a:ext cx="3486073" cy="1082298"/>
          </a:xfrm>
        </p:spPr>
        <p:txBody>
          <a:bodyPr vert="horz" lIns="91440" tIns="45720" rIns="91440" bIns="45720" rtlCol="0" anchor="b">
            <a:normAutofit/>
          </a:bodyPr>
          <a:lstStyle/>
          <a:p>
            <a:pPr algn="r"/>
            <a:r>
              <a:rPr lang="en-US" sz="6000" dirty="0"/>
              <a:t>DATA SET</a:t>
            </a:r>
            <a:endParaRPr lang="en-US" sz="6000" dirty="0"/>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bwMode="auto">
          <a:xfrm>
            <a:off x="3074524" y="1708733"/>
            <a:ext cx="3683140" cy="278288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1" name="Picture 10"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1930" t="34383" r="53179" b="27214"/>
          <a:stretch>
            <a:fillRect/>
          </a:stretch>
        </p:blipFill>
        <p:spPr>
          <a:xfrm>
            <a:off x="7321315" y="249614"/>
            <a:ext cx="4332068" cy="232848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Footer Placeholder 3"/>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pic>
        <p:nvPicPr>
          <p:cNvPr id="6" name="Picture 5"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21646" t="27622" r="34019" b="-1986"/>
          <a:stretch>
            <a:fillRect/>
          </a:stretch>
        </p:blipFill>
        <p:spPr>
          <a:xfrm>
            <a:off x="6956385" y="2778125"/>
            <a:ext cx="4838217" cy="40798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useBgFill="1">
        <p:nvSpPr>
          <p:cNvPr id="27"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of circuit board"/>
          <p:cNvPicPr>
            <a:picLocks noChangeAspect="1"/>
          </p:cNvPicPr>
          <p:nvPr/>
        </p:nvPicPr>
        <p:blipFill rotWithShape="1">
          <a:blip r:embed="rId2"/>
          <a:srcRect t="7865" b="7865"/>
          <a:stretch>
            <a:fillRect/>
          </a:stretch>
        </p:blipFill>
        <p:spPr>
          <a:xfrm>
            <a:off x="20" y="10"/>
            <a:ext cx="12191980" cy="6857990"/>
          </a:xfrm>
          <a:prstGeom prst="rect">
            <a:avLst/>
          </a:prstGeom>
        </p:spPr>
      </p:pic>
      <p:sp>
        <p:nvSpPr>
          <p:cNvPr id="26" name="Freeform 15"/>
          <p:cNvSpPr>
            <a:spLocks noGrp="1" noRot="1" noChangeAspect="1" noMove="1" noResize="1" noEditPoints="1" noAdjustHandles="1" noChangeArrowheads="1" noChangeShapeType="1" noTextEdit="1"/>
          </p:cNvSpPr>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1" fmla="*/ 9203266 w 9203266"/>
              <a:gd name="connsiteY0-2" fmla="*/ 16933 h 6883400"/>
              <a:gd name="connsiteX1-3" fmla="*/ 4783666 w 9203266"/>
              <a:gd name="connsiteY1-4" fmla="*/ 2573866 h 6883400"/>
              <a:gd name="connsiteX2-5" fmla="*/ 7340600 w 9203266"/>
              <a:gd name="connsiteY2-6" fmla="*/ 6874933 h 6883400"/>
              <a:gd name="connsiteX3-7" fmla="*/ 0 w 9203266"/>
              <a:gd name="connsiteY3-8" fmla="*/ 6883400 h 6883400"/>
              <a:gd name="connsiteX4-9" fmla="*/ 8466 w 9203266"/>
              <a:gd name="connsiteY4-10" fmla="*/ 0 h 6883400"/>
              <a:gd name="connsiteX5-11" fmla="*/ 9203266 w 9203266"/>
              <a:gd name="connsiteY5-12" fmla="*/ 16933 h 6883400"/>
              <a:gd name="connsiteX0-13" fmla="*/ 9203266 w 9203266"/>
              <a:gd name="connsiteY0-14" fmla="*/ 16933 h 6883400"/>
              <a:gd name="connsiteX1-15" fmla="*/ 8339666 w 9203266"/>
              <a:gd name="connsiteY1-16" fmla="*/ 5240866 h 6883400"/>
              <a:gd name="connsiteX2-17" fmla="*/ 7340600 w 9203266"/>
              <a:gd name="connsiteY2-18" fmla="*/ 6874933 h 6883400"/>
              <a:gd name="connsiteX3-19" fmla="*/ 0 w 9203266"/>
              <a:gd name="connsiteY3-20" fmla="*/ 6883400 h 6883400"/>
              <a:gd name="connsiteX4-21" fmla="*/ 8466 w 9203266"/>
              <a:gd name="connsiteY4-22" fmla="*/ 0 h 6883400"/>
              <a:gd name="connsiteX5-23" fmla="*/ 9203266 w 9203266"/>
              <a:gd name="connsiteY5-24" fmla="*/ 16933 h 6883400"/>
              <a:gd name="connsiteX0-25" fmla="*/ 9203266 w 9491133"/>
              <a:gd name="connsiteY0-26" fmla="*/ 16933 h 6883400"/>
              <a:gd name="connsiteX1-27" fmla="*/ 8339666 w 9491133"/>
              <a:gd name="connsiteY1-28" fmla="*/ 5240866 h 6883400"/>
              <a:gd name="connsiteX2-29" fmla="*/ 9491133 w 9491133"/>
              <a:gd name="connsiteY2-30" fmla="*/ 6883400 h 6883400"/>
              <a:gd name="connsiteX3-31" fmla="*/ 0 w 9491133"/>
              <a:gd name="connsiteY3-32" fmla="*/ 6883400 h 6883400"/>
              <a:gd name="connsiteX4-33" fmla="*/ 8466 w 9491133"/>
              <a:gd name="connsiteY4-34" fmla="*/ 0 h 6883400"/>
              <a:gd name="connsiteX5-35" fmla="*/ 9203266 w 9491133"/>
              <a:gd name="connsiteY5-36" fmla="*/ 16933 h 6883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685800"/>
            <a:ext cx="7391400" cy="1176867"/>
          </a:xfrm>
        </p:spPr>
        <p:txBody>
          <a:bodyPr vert="horz" lIns="91440" tIns="45720" rIns="91440" bIns="45720" rtlCol="0" anchor="ctr">
            <a:normAutofit/>
          </a:bodyPr>
          <a:lstStyle/>
          <a:p>
            <a:r>
              <a:rPr lang="en-US" dirty="0">
                <a:solidFill>
                  <a:schemeClr val="bg1"/>
                </a:solidFill>
                <a:latin typeface="Algerian" panose="04020705040A02060702" pitchFamily="82" charset="0"/>
              </a:rPr>
              <a:t>DATA PRE-PROCESSING</a:t>
            </a:r>
            <a:endParaRPr lang="en-US" dirty="0">
              <a:solidFill>
                <a:schemeClr val="bg1"/>
              </a:solidFill>
              <a:latin typeface="Algerian" panose="04020705040A02060702" pitchFamily="82" charset="0"/>
            </a:endParaRPr>
          </a:p>
        </p:txBody>
      </p:sp>
      <p:sp>
        <p:nvSpPr>
          <p:cNvPr id="3" name="Rectangle 2"/>
          <p:cNvSpPr/>
          <p:nvPr/>
        </p:nvSpPr>
        <p:spPr>
          <a:xfrm>
            <a:off x="685799" y="1888067"/>
            <a:ext cx="7391401" cy="3970866"/>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panose="020B0604020202020204"/>
              <a:buChar char="•"/>
            </a:pPr>
            <a:r>
              <a:rPr lang="en-US" sz="3200" dirty="0">
                <a:solidFill>
                  <a:schemeClr val="bg1"/>
                </a:solidFill>
                <a:latin typeface="Amasis MT Pro Black" panose="02040A04050005020304" pitchFamily="18" charset="0"/>
              </a:rPr>
              <a:t>Cleaning the data set</a:t>
            </a:r>
            <a:endParaRPr lang="en-US" sz="3200" dirty="0">
              <a:solidFill>
                <a:schemeClr val="bg1"/>
              </a:solidFill>
              <a:latin typeface="Amasis MT Pro Black" panose="02040A04050005020304" pitchFamily="18" charset="0"/>
            </a:endParaRPr>
          </a:p>
        </p:txBody>
      </p:sp>
      <p:sp>
        <p:nvSpPr>
          <p:cNvPr id="4" name="Footer Placeholder 3"/>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bg1"/>
                </a:solidFill>
                <a:effectLst/>
                <a:latin typeface="+mn-lt"/>
                <a:ea typeface="+mn-ea"/>
                <a:cs typeface="+mn-cs"/>
              </a:rPr>
              <a:t>FLIPROBO TECHNOLOGIES</a:t>
            </a:r>
            <a:endParaRPr lang="en-US" b="0" i="0" kern="1200">
              <a:solidFill>
                <a:schemeClr val="bg1"/>
              </a:solidFill>
              <a:effectLst/>
              <a:latin typeface="+mn-lt"/>
              <a:ea typeface="+mn-ea"/>
              <a:cs typeface="+mn-cs"/>
            </a:endParaRPr>
          </a:p>
        </p:txBody>
      </p:sp>
      <p:grpSp>
        <p:nvGrpSpPr>
          <p:cNvPr id="28" name="Group 27"/>
          <p:cNvGrpSpPr>
            <a:grpSpLocks noGrp="1" noRot="1" noChangeAspect="1" noMove="1" noResize="1" noUngrp="1"/>
          </p:cNvGrpSpPr>
          <p:nvPr/>
        </p:nvGrpSpPr>
        <p:grpSpPr>
          <a:xfrm>
            <a:off x="8405812" y="0"/>
            <a:ext cx="2436813" cy="6858001"/>
            <a:chOff x="1320800" y="0"/>
            <a:chExt cx="2436813" cy="6858001"/>
          </a:xfrm>
        </p:grpSpPr>
        <p:sp>
          <p:nvSpPr>
            <p:cNvPr id="29"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1"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Slide Number Placeholder 4"/>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a:solidFill>
                  <a:schemeClr val="bg1"/>
                </a:solidFill>
              </a:rPr>
            </a:fld>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grpSp>
        <p:nvGrpSpPr>
          <p:cNvPr id="9" name="Group 11"/>
          <p:cNvGrpSpPr>
            <a:grpSpLocks noGrp="1" noRot="1" noChangeAspect="1" noMove="1" noResize="1" noUngrp="1"/>
          </p:cNvGrpSpPr>
          <p:nvPr/>
        </p:nvGrpSpPr>
        <p:grpSpPr>
          <a:xfrm>
            <a:off x="150812" y="0"/>
            <a:ext cx="2436813" cy="6858001"/>
            <a:chOff x="1320800" y="0"/>
            <a:chExt cx="2436813" cy="6858001"/>
          </a:xfrm>
        </p:grpSpPr>
        <p:sp>
          <p:nvSpPr>
            <p:cNvPr id="13"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dirty="0"/>
              <a:t>DATA PRE- PROCESSING</a:t>
            </a:r>
            <a:endParaRPr lang="en-US" sz="3200" dirty="0"/>
          </a:p>
        </p:txBody>
      </p:sp>
      <p:sp>
        <p:nvSpPr>
          <p:cNvPr id="3" name="Rectangle 2"/>
          <p:cNvSpPr/>
          <p:nvPr/>
        </p:nvSpPr>
        <p:spPr>
          <a:xfrm>
            <a:off x="1484310" y="2666999"/>
            <a:ext cx="2812387"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panose="020B0604020202020204"/>
              <a:buChar char="•"/>
            </a:pPr>
            <a:r>
              <a:rPr lang="en-US"/>
              <a:t>Checking for Null Values</a:t>
            </a:r>
            <a:endParaRPr lang="en-US"/>
          </a:p>
        </p:txBody>
      </p:sp>
      <p:sp>
        <p:nvSpPr>
          <p:cNvPr id="4" name="Footer Placeholder 3"/>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endParaRPr lang="en-US" b="0" i="0" kern="1200">
              <a:solidFill>
                <a:schemeClr val="tx1"/>
              </a:solidFill>
              <a:effectLst/>
              <a:latin typeface="+mn-lt"/>
              <a:ea typeface="+mn-ea"/>
              <a:cs typeface="+mn-cs"/>
            </a:endParaRPr>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fld>
            <a:endParaRPr lang="en-US"/>
          </a:p>
        </p:txBody>
      </p:sp>
      <p:sp>
        <p:nvSpPr>
          <p:cNvPr id="20" name="Rounded Rectangle 16"/>
          <p:cNvSpPr>
            <a:spLocks noGrp="1" noRot="1" noChangeAspect="1" noMove="1" noResize="1" noEditPoints="1" noAdjustHandles="1" noChangeArrowheads="1" noChangeShapeType="1" noTextEdit="1"/>
          </p:cNvSpPr>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21137" t="34403" r="49359" b="18215"/>
          <a:stretch>
            <a:fillRect/>
          </a:stretch>
        </p:blipFill>
        <p:spPr>
          <a:xfrm>
            <a:off x="5182791" y="1011765"/>
            <a:ext cx="5754181" cy="4546708"/>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5512</Words>
  <Application>WPS Presentation</Application>
  <PresentationFormat>Widescreen</PresentationFormat>
  <Paragraphs>287</Paragraphs>
  <Slides>42</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42</vt:i4>
      </vt:variant>
    </vt:vector>
  </HeadingPairs>
  <TitlesOfParts>
    <vt:vector size="57" baseType="lpstr">
      <vt:lpstr>Arial</vt:lpstr>
      <vt:lpstr>SimSun</vt:lpstr>
      <vt:lpstr>Wingdings</vt:lpstr>
      <vt:lpstr>Arial</vt:lpstr>
      <vt:lpstr>Calibri</vt:lpstr>
      <vt:lpstr>Algerian</vt:lpstr>
      <vt:lpstr>Gabriola</vt:lpstr>
      <vt:lpstr>Amasis MT Pro Black</vt:lpstr>
      <vt:lpstr>Corbel</vt:lpstr>
      <vt:lpstr>Microsoft YaHei</vt:lpstr>
      <vt:lpstr>Arial Unicode MS</vt:lpstr>
      <vt:lpstr>Helvetica Neue</vt:lpstr>
      <vt:lpstr>Segoe Print</vt:lpstr>
      <vt:lpstr>Comic Sans MS</vt:lpstr>
      <vt:lpstr>Blue Waves</vt:lpstr>
      <vt:lpstr>PowerPoint 演示文稿</vt:lpstr>
      <vt:lpstr>BUSINESS PROBLEM FRAMING</vt:lpstr>
      <vt:lpstr>BUSINESS PROBLEM FRAMING</vt:lpstr>
      <vt:lpstr>ANALYTICAL PROBLEM FRAMING</vt:lpstr>
      <vt:lpstr>DATA SET</vt:lpstr>
      <vt:lpstr>DATA SET</vt:lpstr>
      <vt:lpstr>DATA SET</vt:lpstr>
      <vt:lpstr>DATA PRE-PROCESSING</vt:lpstr>
      <vt:lpstr>DATA PRE- PROCESSING</vt:lpstr>
      <vt:lpstr>PowerPoint 演示文稿</vt:lpstr>
      <vt:lpstr>PowerPoint 演示文稿</vt:lpstr>
      <vt:lpstr>PowerPoint 演示文稿</vt:lpstr>
      <vt:lpstr>EXPLORATORY DATA ANALYSIS (EDA)</vt:lpstr>
      <vt:lpstr>PowerPoint 演示文稿</vt:lpstr>
      <vt:lpstr>PowerPoint 演示文稿</vt:lpstr>
      <vt:lpstr>PowerPoint 演示文稿</vt:lpstr>
      <vt:lpstr>PowerPoint 演示文稿</vt:lpstr>
      <vt:lpstr>PowerPoint 演示文稿</vt:lpstr>
      <vt:lpstr>WORD-CLOUDS</vt:lpstr>
      <vt:lpstr>PowerPoint 演示文稿</vt:lpstr>
      <vt:lpstr>PowerPoint 演示文稿</vt:lpstr>
      <vt:lpstr>ADDED NEW FEATURE – COMMENT LABEL</vt:lpstr>
      <vt:lpstr>Model Building</vt:lpstr>
      <vt:lpstr>MODEL PREPRATION</vt:lpstr>
      <vt:lpstr>MODEL PREPRATION</vt:lpstr>
      <vt:lpstr>MODEL OUTPUT</vt:lpstr>
      <vt:lpstr>MODEL OUTPUT</vt:lpstr>
      <vt:lpstr>MODEL OUTPUT</vt:lpstr>
      <vt:lpstr>MODEL OUTPUT</vt:lpstr>
      <vt:lpstr>MODEL OUTPUT</vt:lpstr>
      <vt:lpstr>MODEL OUTPUT</vt:lpstr>
      <vt:lpstr>PowerPoint 演示文稿</vt:lpstr>
      <vt:lpstr>MODEL SCORES SUMMARY</vt:lpstr>
      <vt:lpstr>MODEL OUTPUT</vt:lpstr>
      <vt:lpstr>FINAL MODEL</vt:lpstr>
      <vt:lpstr>FINAL MODEL</vt:lpstr>
      <vt:lpstr>FINAL MODEL</vt:lpstr>
      <vt:lpstr>PREDICTED VALUES</vt:lpstr>
      <vt:lpstr>PREDICTED VALUES</vt:lpstr>
      <vt:lpstr>CONCLUSION</vt:lpstr>
      <vt:lpstr>CONCLUSION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HOUSE PRICE PREDICTION</dc:title>
  <dc:creator>Naina Joshi</dc:creator>
  <cp:lastModifiedBy>Sudhanshu Kumar</cp:lastModifiedBy>
  <cp:revision>90</cp:revision>
  <dcterms:created xsi:type="dcterms:W3CDTF">2021-02-20T08:27:00Z</dcterms:created>
  <dcterms:modified xsi:type="dcterms:W3CDTF">2021-12-27T17:23:16Z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05FB69A46C254984813E8F2A10AB9CA4</vt:lpwstr>
  </property>
  <property fmtid="{D5CDD505-2E9C-101B-9397-08002B2CF9AE}" pid="3" name="KSOProductBuildVer">
    <vt:lpwstr>1033-11.2.0.10426</vt:lpwstr>
  </property>
</Properties>
</file>